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8" r:id="rId2"/>
    <p:sldId id="309" r:id="rId3"/>
    <p:sldId id="320" r:id="rId4"/>
    <p:sldId id="353" r:id="rId5"/>
    <p:sldId id="319" r:id="rId6"/>
    <p:sldId id="347" r:id="rId7"/>
    <p:sldId id="343" r:id="rId8"/>
    <p:sldId id="346" r:id="rId9"/>
    <p:sldId id="329" r:id="rId10"/>
    <p:sldId id="340" r:id="rId11"/>
    <p:sldId id="341" r:id="rId12"/>
    <p:sldId id="351" r:id="rId13"/>
    <p:sldId id="323" r:id="rId14"/>
    <p:sldId id="352" r:id="rId15"/>
    <p:sldId id="354" r:id="rId16"/>
    <p:sldId id="355" r:id="rId17"/>
    <p:sldId id="356" r:id="rId18"/>
    <p:sldId id="357" r:id="rId19"/>
    <p:sldId id="358" r:id="rId20"/>
    <p:sldId id="359" r:id="rId21"/>
    <p:sldId id="360" r:id="rId22"/>
    <p:sldId id="312" r:id="rId23"/>
    <p:sldId id="361" r:id="rId24"/>
    <p:sldId id="313" r:id="rId25"/>
    <p:sldId id="337" r:id="rId26"/>
    <p:sldId id="283" r:id="rId27"/>
  </p:sldIdLst>
  <p:sldSz cx="9144000" cy="6858000" type="screen4x3"/>
  <p:notesSz cx="7035800" cy="9321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CCCCCC"/>
    <a:srgbClr val="666666"/>
    <a:srgbClr val="1E4ABD"/>
    <a:srgbClr val="003366"/>
    <a:srgbClr val="E10040"/>
    <a:srgbClr val="002A6C"/>
    <a:srgbClr val="C211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7B90459-3B57-4999-AB97-B30E7E31A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9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A3C0962-BE78-4A01-B43B-81F36ABFD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91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C0962-BE78-4A01-B43B-81F36ABFD25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0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C0962-BE78-4A01-B43B-81F36ABFD25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62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46D572D-78C9-4B32-8E69-6CC0409D7E2C}" type="slidenum">
              <a:rPr lang="en-GB" sz="1200" smtClean="0"/>
              <a:pPr/>
              <a:t>19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861200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EE628284-D7B0-434B-BECA-DF343E9130A1}" type="slidenum">
              <a:rPr lang="en-GB" sz="1200" smtClean="0"/>
              <a:pPr/>
              <a:t>20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967574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1EB90B95-C711-429F-B67B-5E2D2C05FDF4}" type="slidenum">
              <a:rPr lang="en-GB" sz="1200" smtClean="0"/>
              <a:pPr/>
              <a:t>21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1054410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152400" y="1752600"/>
            <a:ext cx="89916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9144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1524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381000"/>
            <a:ext cx="22034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1000"/>
            <a:ext cx="3286125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429000"/>
            <a:ext cx="77724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8131C-C044-4B60-9A08-354ECE25467F}" type="slidenum">
              <a:rPr lang="en-US"/>
              <a:pPr>
                <a:defRPr/>
              </a:pPr>
              <a:t>‹#›</a:t>
            </a:fld>
            <a:r>
              <a:rPr lang="en-US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13757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93225-A241-45ED-9A81-8ED094BC3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4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47800"/>
            <a:ext cx="19431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47800"/>
            <a:ext cx="56769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23A77-8298-4F40-A1AF-A4FD633B24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731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CDC99-4D3A-41BB-970E-2D0FD9A7E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21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C3E57-A811-4761-A29D-8A5925E13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0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2B4D4-222D-4A88-8C2D-56D39521D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0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EF948-60AA-4BC2-91D4-13DC39E10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0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78666-B62F-4F0B-891E-AFB94E37F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4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617BB-29A6-44F6-811E-6BCD6B117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37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870F0-EB85-4CC1-96D1-E09CF7D41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72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10082-D11F-407A-B323-B59C3DE31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59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DDA55-A2AF-4CBE-9E74-8C856841B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26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098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24561D9-8531-47CF-B79E-0CF2D8145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9144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1524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defRPr/>
            </a:pPr>
            <a:endParaRPr lang="en-US" smtClean="0">
              <a:solidFill>
                <a:srgbClr val="002A6C"/>
              </a:solidFill>
            </a:endParaRP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09538"/>
            <a:ext cx="2201863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73025"/>
            <a:ext cx="32893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09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oleObject" Target="../embeddings/Microsoft_Excel_97-2003_Worksheet1.xls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7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514600"/>
            <a:ext cx="7315200" cy="43434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ea typeface="ＭＳ Ｐゴシック" panose="020B0600070205080204" pitchFamily="34" charset="-128"/>
              </a:rPr>
              <a:t>NAFAKA Project</a:t>
            </a:r>
          </a:p>
          <a:p>
            <a:pPr eaLnBrk="1" hangingPunct="1"/>
            <a:r>
              <a:rPr lang="en-US" sz="3200" b="1" dirty="0">
                <a:solidFill>
                  <a:srgbClr val="000000"/>
                </a:solidFill>
                <a:ea typeface="ＭＳ Ｐゴシック" charset="0"/>
              </a:rPr>
              <a:t/>
            </a:r>
            <a:br>
              <a:rPr lang="en-US" sz="3200" b="1" dirty="0">
                <a:solidFill>
                  <a:srgbClr val="000000"/>
                </a:solidFill>
                <a:ea typeface="ＭＳ Ｐゴシック" charset="0"/>
              </a:rPr>
            </a:br>
            <a:r>
              <a:rPr lang="en-US" sz="3200" b="1" dirty="0">
                <a:solidFill>
                  <a:srgbClr val="000000"/>
                </a:solidFill>
                <a:ea typeface="ＭＳ Ｐゴシック" charset="0"/>
              </a:rPr>
              <a:t>NAFAKA – Expansion to The Southern Highland </a:t>
            </a:r>
            <a:r>
              <a:rPr lang="en-US" sz="3200" b="1" dirty="0" smtClean="0">
                <a:solidFill>
                  <a:srgbClr val="000000"/>
                </a:solidFill>
                <a:ea typeface="ＭＳ Ｐゴシック" charset="0"/>
              </a:rPr>
              <a:t>Regions</a:t>
            </a:r>
          </a:p>
          <a:p>
            <a:pPr eaLnBrk="1" hangingPunct="1"/>
            <a:r>
              <a:rPr lang="en-US" sz="3200" b="1" dirty="0" smtClean="0">
                <a:solidFill>
                  <a:srgbClr val="000000"/>
                </a:solidFill>
                <a:ea typeface="ＭＳ Ｐゴシック" charset="0"/>
              </a:rPr>
              <a:t> </a:t>
            </a:r>
            <a:r>
              <a:rPr lang="en-US" sz="3200" b="1" dirty="0">
                <a:solidFill>
                  <a:srgbClr val="000000"/>
                </a:solidFill>
                <a:ea typeface="ＭＳ Ｐゴシック" charset="0"/>
              </a:rPr>
              <a:t/>
            </a:r>
            <a:br>
              <a:rPr lang="en-US" sz="3200" b="1" dirty="0">
                <a:solidFill>
                  <a:srgbClr val="000000"/>
                </a:solidFill>
                <a:ea typeface="ＭＳ Ｐゴシック" charset="0"/>
              </a:rPr>
            </a:br>
            <a:r>
              <a:rPr lang="en-US" sz="3200" b="1" dirty="0" smtClean="0">
                <a:solidFill>
                  <a:srgbClr val="000000"/>
                </a:solidFill>
                <a:ea typeface="ＭＳ Ｐゴシック" charset="0"/>
              </a:rPr>
              <a:t>(</a:t>
            </a:r>
            <a:r>
              <a:rPr lang="en-US" sz="4000" b="1" dirty="0" smtClean="0">
                <a:solidFill>
                  <a:srgbClr val="000000"/>
                </a:solidFill>
                <a:ea typeface="ＭＳ Ｐゴシック" charset="0"/>
              </a:rPr>
              <a:t>Iringa &amp; </a:t>
            </a:r>
            <a:r>
              <a:rPr lang="en-US" sz="4000" b="1" dirty="0" err="1" smtClean="0">
                <a:solidFill>
                  <a:srgbClr val="000000"/>
                </a:solidFill>
                <a:ea typeface="ＭＳ Ｐゴシック" charset="0"/>
              </a:rPr>
              <a:t>Mbeya</a:t>
            </a:r>
            <a:r>
              <a:rPr lang="en-US" sz="4000" b="1" dirty="0" smtClean="0">
                <a:solidFill>
                  <a:srgbClr val="000000"/>
                </a:solidFill>
                <a:ea typeface="ＭＳ Ｐゴシック" charset="0"/>
              </a:rPr>
              <a:t>)</a:t>
            </a:r>
            <a:endParaRPr lang="en-US" sz="2800" i="1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sz="2800" dirty="0">
                <a:ea typeface="ＭＳ Ｐゴシック" panose="020B0600070205080204" pitchFamily="34" charset="-128"/>
              </a:rPr>
              <a:t>8</a:t>
            </a:r>
            <a:r>
              <a:rPr lang="en-US" sz="2800" baseline="30000" dirty="0" smtClean="0">
                <a:ea typeface="ＭＳ Ｐゴシック" panose="020B0600070205080204" pitchFamily="34" charset="-128"/>
              </a:rPr>
              <a:t>th</a:t>
            </a:r>
            <a:r>
              <a:rPr lang="en-US" sz="2800" dirty="0" smtClean="0">
                <a:ea typeface="ＭＳ Ｐゴシック" panose="020B0600070205080204" pitchFamily="34" charset="-128"/>
              </a:rPr>
              <a:t> July,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573" y="1461259"/>
            <a:ext cx="6194827" cy="443741"/>
          </a:xfrm>
        </p:spPr>
        <p:txBody>
          <a:bodyPr/>
          <a:lstStyle/>
          <a:p>
            <a:r>
              <a:rPr lang="en-US" dirty="0" smtClean="0"/>
              <a:t>Iringa - Agricultural Households (</a:t>
            </a:r>
            <a:r>
              <a:rPr lang="en-US" dirty="0"/>
              <a:t>NBS </a:t>
            </a:r>
            <a:r>
              <a:rPr lang="en-US" dirty="0" smtClean="0"/>
              <a:t>2008)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4400" y="1905001"/>
            <a:ext cx="4044950" cy="44958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012022"/>
            <a:ext cx="3505200" cy="4495799"/>
          </a:xfrm>
        </p:spPr>
        <p:txBody>
          <a:bodyPr/>
          <a:lstStyle/>
          <a:p>
            <a:pPr lvl="0"/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NAFAKA targets the potentials for maize and rice;</a:t>
            </a:r>
          </a:p>
          <a:p>
            <a:pPr lvl="0"/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The Rice production areas;</a:t>
            </a:r>
          </a:p>
          <a:p>
            <a:pPr marL="342900" lvl="0" indent="-342900">
              <a:buFontTx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Iringa Rural – </a:t>
            </a:r>
            <a:r>
              <a:rPr lang="en-US" sz="2000" dirty="0" err="1">
                <a:solidFill>
                  <a:srgbClr val="000000"/>
                </a:solidFill>
                <a:ea typeface="ＭＳ Ｐゴシック" charset="0"/>
              </a:rPr>
              <a:t>Pawaga</a:t>
            </a: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 and </a:t>
            </a:r>
          </a:p>
          <a:p>
            <a:pPr marL="342900" lvl="0" indent="-342900">
              <a:buFontTx/>
              <a:buChar char="•"/>
            </a:pPr>
            <a:r>
              <a:rPr lang="en-US" sz="2000" dirty="0" err="1">
                <a:solidFill>
                  <a:srgbClr val="000000"/>
                </a:solidFill>
                <a:ea typeface="ＭＳ Ｐゴシック" charset="0"/>
              </a:rPr>
              <a:t>Idodi</a:t>
            </a: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 (near RUAHA National Parks)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Potential maize areas;</a:t>
            </a:r>
          </a:p>
          <a:p>
            <a:pPr marL="342900" lvl="0" indent="-342900">
              <a:buFontTx/>
              <a:buChar char="•"/>
            </a:pPr>
            <a:r>
              <a:rPr lang="en-US" sz="2000" dirty="0" err="1">
                <a:solidFill>
                  <a:srgbClr val="000000"/>
                </a:solidFill>
                <a:ea typeface="ＭＳ Ｐゴシック" charset="0"/>
              </a:rPr>
              <a:t>Mufindi</a:t>
            </a: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 district</a:t>
            </a:r>
          </a:p>
          <a:p>
            <a:pPr marL="342900" lvl="0" indent="-342900">
              <a:buFontTx/>
              <a:buChar char="•"/>
            </a:pPr>
            <a:r>
              <a:rPr lang="en-US" sz="2000" dirty="0" err="1">
                <a:solidFill>
                  <a:srgbClr val="000000"/>
                </a:solidFill>
                <a:ea typeface="ＭＳ Ｐゴシック" charset="0"/>
              </a:rPr>
              <a:t>Kilolo</a:t>
            </a: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 district </a:t>
            </a:r>
          </a:p>
          <a:p>
            <a:pPr marL="342900" lvl="0" indent="-342900">
              <a:buFontTx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Neighbor region (</a:t>
            </a:r>
            <a:r>
              <a:rPr lang="en-US" sz="2000" dirty="0" err="1">
                <a:solidFill>
                  <a:srgbClr val="000000"/>
                </a:solidFill>
                <a:ea typeface="ＭＳ Ｐゴシック" charset="0"/>
              </a:rPr>
              <a:t>Njombe</a:t>
            </a:r>
            <a:r>
              <a:rPr lang="en-US" sz="2000" dirty="0">
                <a:solidFill>
                  <a:srgbClr val="000000"/>
                </a:solidFill>
                <a:ea typeface="ＭＳ Ｐゴシック" charset="0"/>
              </a:rPr>
              <a:t>)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0024" y="6305491"/>
            <a:ext cx="81868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ＭＳ Ｐゴシック" charset="-128"/>
              </a:rPr>
              <a:t>NB: The map before split of Iringa  into two regions : Iringa and </a:t>
            </a:r>
            <a:r>
              <a:rPr lang="en-US" sz="2000" kern="0" dirty="0" err="1" smtClean="0">
                <a:solidFill>
                  <a:srgbClr val="000000"/>
                </a:solidFill>
                <a:latin typeface="Arial"/>
                <a:ea typeface="ＭＳ Ｐゴシック" charset="-128"/>
              </a:rPr>
              <a:t>Njombe</a:t>
            </a:r>
            <a:endParaRPr lang="en-US" sz="2000" kern="0" dirty="0">
              <a:solidFill>
                <a:srgbClr val="000000"/>
              </a:solidFill>
              <a:latin typeface="Arial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453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077200" cy="685800"/>
          </a:xfrm>
        </p:spPr>
        <p:txBody>
          <a:bodyPr/>
          <a:lstStyle/>
          <a:p>
            <a:r>
              <a:rPr lang="en-US" sz="2400" dirty="0">
                <a:solidFill>
                  <a:srgbClr val="000000"/>
                </a:solidFill>
              </a:rPr>
              <a:t>Potential </a:t>
            </a:r>
            <a:r>
              <a:rPr lang="en-US" sz="2400" dirty="0" smtClean="0">
                <a:solidFill>
                  <a:srgbClr val="000000"/>
                </a:solidFill>
              </a:rPr>
              <a:t>Areas in Iringa Region for Paddy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24400" y="2133600"/>
            <a:ext cx="3884708" cy="3810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4419600" cy="3810000"/>
          </a:xfrm>
        </p:spPr>
        <p:txBody>
          <a:bodyPr/>
          <a:lstStyle/>
          <a:p>
            <a:pPr lvl="0"/>
            <a:r>
              <a:rPr lang="en-US" sz="2000" dirty="0" smtClean="0">
                <a:solidFill>
                  <a:srgbClr val="000000"/>
                </a:solidFill>
              </a:rPr>
              <a:t>The focus will be; </a:t>
            </a:r>
            <a:endParaRPr lang="en-US" sz="2000" dirty="0">
              <a:solidFill>
                <a:srgbClr val="000000"/>
              </a:solidFill>
            </a:endParaRPr>
          </a:p>
          <a:p>
            <a:pPr marL="342900" lvl="0" indent="-342900"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Work with Millers/traders of </a:t>
            </a:r>
            <a:r>
              <a:rPr lang="en-US" sz="2000" dirty="0">
                <a:solidFill>
                  <a:srgbClr val="000000"/>
                </a:solidFill>
              </a:rPr>
              <a:t>maize and rice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The recent scoping surveys identified Millers /Traders working  </a:t>
            </a:r>
            <a:r>
              <a:rPr lang="en-US" sz="2000" dirty="0">
                <a:solidFill>
                  <a:srgbClr val="000000"/>
                </a:solidFill>
              </a:rPr>
              <a:t>in Iringa </a:t>
            </a:r>
            <a:r>
              <a:rPr lang="en-US" sz="2000" dirty="0" smtClean="0">
                <a:solidFill>
                  <a:srgbClr val="000000"/>
                </a:solidFill>
              </a:rPr>
              <a:t>Rural &amp; </a:t>
            </a:r>
            <a:r>
              <a:rPr lang="en-US" sz="2000" dirty="0" err="1">
                <a:solidFill>
                  <a:srgbClr val="000000"/>
                </a:solidFill>
              </a:rPr>
              <a:t>Kilolo</a:t>
            </a:r>
            <a:endParaRPr lang="en-US" sz="2000" dirty="0">
              <a:solidFill>
                <a:srgbClr val="000000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en-US" sz="1800" dirty="0">
                <a:solidFill>
                  <a:srgbClr val="000000"/>
                </a:solidFill>
              </a:rPr>
              <a:t>KK Super </a:t>
            </a:r>
            <a:r>
              <a:rPr lang="en-US" sz="1800" dirty="0" err="1">
                <a:solidFill>
                  <a:srgbClr val="000000"/>
                </a:solidFill>
              </a:rPr>
              <a:t>Sembe</a:t>
            </a:r>
            <a:r>
              <a:rPr lang="en-US" sz="1800" dirty="0">
                <a:solidFill>
                  <a:srgbClr val="000000"/>
                </a:solidFill>
              </a:rPr>
              <a:t> - Maize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1800" dirty="0">
                <a:solidFill>
                  <a:srgbClr val="000000"/>
                </a:solidFill>
              </a:rPr>
              <a:t>DC Inter-Trade - Maize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1800" dirty="0">
                <a:solidFill>
                  <a:srgbClr val="000000"/>
                </a:solidFill>
              </a:rPr>
              <a:t>FK Super </a:t>
            </a:r>
            <a:r>
              <a:rPr lang="en-US" sz="1800" dirty="0" err="1">
                <a:solidFill>
                  <a:srgbClr val="000000"/>
                </a:solidFill>
              </a:rPr>
              <a:t>Sembe</a:t>
            </a:r>
            <a:r>
              <a:rPr lang="en-US" sz="1800" dirty="0">
                <a:solidFill>
                  <a:srgbClr val="000000"/>
                </a:solidFill>
              </a:rPr>
              <a:t> - Maize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1800" dirty="0" err="1">
                <a:solidFill>
                  <a:srgbClr val="000000"/>
                </a:solidFill>
              </a:rPr>
              <a:t>Itunundu</a:t>
            </a:r>
            <a:r>
              <a:rPr lang="en-US" sz="1800" dirty="0">
                <a:solidFill>
                  <a:srgbClr val="000000"/>
                </a:solidFill>
              </a:rPr>
              <a:t> AMCOS </a:t>
            </a:r>
            <a:r>
              <a:rPr lang="en-US" sz="1800" dirty="0" smtClean="0">
                <a:solidFill>
                  <a:srgbClr val="000000"/>
                </a:solidFill>
              </a:rPr>
              <a:t>– </a:t>
            </a:r>
            <a:r>
              <a:rPr lang="en-US" sz="1800" dirty="0" err="1" smtClean="0">
                <a:solidFill>
                  <a:srgbClr val="000000"/>
                </a:solidFill>
              </a:rPr>
              <a:t>Pawaga</a:t>
            </a:r>
            <a:r>
              <a:rPr lang="en-US" sz="1800" dirty="0" smtClean="0">
                <a:solidFill>
                  <a:srgbClr val="000000"/>
                </a:solidFill>
              </a:rPr>
              <a:t> Rice area. </a:t>
            </a:r>
            <a:endParaRPr lang="en-US" sz="1800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5943600"/>
            <a:ext cx="6992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ＭＳ Ｐゴシック" charset="-128"/>
              </a:rPr>
              <a:t>NB: The green area in Iringa Rural is Paddy Farming Area.  </a:t>
            </a:r>
            <a:endParaRPr lang="en-US" sz="2000" kern="0" dirty="0">
              <a:solidFill>
                <a:srgbClr val="000000"/>
              </a:solidFill>
              <a:latin typeface="Arial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461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85799" y="1447800"/>
            <a:ext cx="8087497" cy="609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ＭＳ Ｐゴシック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smtClean="0">
                <a:solidFill>
                  <a:srgbClr val="000000"/>
                </a:solidFill>
              </a:rPr>
              <a:t>Mbeya Potential Areas</a:t>
            </a:r>
            <a:endParaRPr lang="en-US" kern="0" dirty="0">
              <a:solidFill>
                <a:srgbClr val="000000"/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5800" y="2057400"/>
            <a:ext cx="8087497" cy="467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245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of Activities During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6482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To scale up trade and market efficiency;</a:t>
            </a:r>
          </a:p>
          <a:p>
            <a:pPr>
              <a:lnSpc>
                <a:spcPct val="150000"/>
              </a:lnSpc>
            </a:pPr>
            <a:r>
              <a:rPr lang="en-US" sz="2000" i="1" dirty="0" smtClean="0"/>
              <a:t>Support Private sectors actors to link with producers </a:t>
            </a:r>
            <a:r>
              <a:rPr lang="en-US" sz="2000" dirty="0" err="1" smtClean="0"/>
              <a:t>Mbeya</a:t>
            </a:r>
            <a:r>
              <a:rPr lang="en-US" sz="2000" dirty="0" smtClean="0"/>
              <a:t> rice and maize producers; 3 processors in Southern Highlands will engage with 3,315  (1000+1025 1290) small holders producers of maize and rice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One input supplier enterprise  in </a:t>
            </a:r>
            <a:r>
              <a:rPr lang="en-US" sz="2000" dirty="0" err="1"/>
              <a:t>M</a:t>
            </a:r>
            <a:r>
              <a:rPr lang="en-US" sz="2000" dirty="0" err="1" smtClean="0"/>
              <a:t>beya</a:t>
            </a:r>
            <a:r>
              <a:rPr lang="en-US" sz="2000" dirty="0" smtClean="0"/>
              <a:t> will link with 1240 for extension and proving access to inputs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Coop organizations AMCOs/SACCOs capacity enhancements to provide PHHS/Milling and credit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38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8021"/>
            <a:ext cx="7772400" cy="432179"/>
          </a:xfrm>
        </p:spPr>
        <p:txBody>
          <a:bodyPr/>
          <a:lstStyle/>
          <a:p>
            <a:r>
              <a:rPr lang="en-US" dirty="0" smtClean="0"/>
              <a:t>Scale-up GAP training &amp; Input supply Interventions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534400" cy="5181600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Through IFDC, promote input supply </a:t>
            </a:r>
            <a:r>
              <a:rPr lang="en-US" sz="2000" dirty="0"/>
              <a:t>for investment of key technologies and inputs for 200 </a:t>
            </a:r>
            <a:r>
              <a:rPr lang="en-US" sz="2000" dirty="0" smtClean="0"/>
              <a:t>demonstration plots in Iringa and </a:t>
            </a:r>
            <a:r>
              <a:rPr lang="en-US" sz="2000" dirty="0" err="1" smtClean="0"/>
              <a:t>Mbeya</a:t>
            </a:r>
            <a:r>
              <a:rPr lang="en-US" sz="2000" dirty="0" smtClean="0"/>
              <a:t>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Adoption of GAP; IFDC </a:t>
            </a:r>
            <a:r>
              <a:rPr lang="en-US" sz="2000" dirty="0" smtClean="0"/>
              <a:t>will identify </a:t>
            </a:r>
            <a:r>
              <a:rPr lang="en-US" sz="2000" dirty="0"/>
              <a:t>key agro-dealers </a:t>
            </a:r>
            <a:r>
              <a:rPr lang="en-US" sz="2000" dirty="0" smtClean="0"/>
              <a:t>to </a:t>
            </a:r>
            <a:r>
              <a:rPr lang="en-US" sz="2000" dirty="0"/>
              <a:t>strengthen their linkages to farmer </a:t>
            </a:r>
            <a:r>
              <a:rPr lang="en-US" sz="2000" dirty="0" smtClean="0"/>
              <a:t>groups/AMCOS</a:t>
            </a:r>
            <a:endParaRPr lang="en-US" sz="20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 </a:t>
            </a:r>
            <a:r>
              <a:rPr lang="en-US" sz="2000" dirty="0" smtClean="0"/>
              <a:t>   associations, Irrigators Ass.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IFDC structures </a:t>
            </a:r>
            <a:r>
              <a:rPr lang="en-US" sz="2000" dirty="0"/>
              <a:t>and provide </a:t>
            </a:r>
            <a:r>
              <a:rPr lang="en-US" sz="2000" dirty="0" smtClean="0"/>
              <a:t>trainings, support </a:t>
            </a:r>
            <a:r>
              <a:rPr lang="en-US" sz="2000" dirty="0"/>
              <a:t>to build the distribution channel partners </a:t>
            </a:r>
            <a:r>
              <a:rPr lang="en-US" sz="2000" dirty="0" smtClean="0"/>
              <a:t> for inputs.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VBAA-Agro-dealers Associations </a:t>
            </a:r>
            <a:r>
              <a:rPr lang="en-US" sz="2000" dirty="0"/>
              <a:t>Training – </a:t>
            </a:r>
            <a:r>
              <a:rPr lang="en-US" sz="2000" dirty="0" smtClean="0"/>
              <a:t> </a:t>
            </a:r>
            <a:r>
              <a:rPr lang="en-US" sz="2000" dirty="0"/>
              <a:t>will </a:t>
            </a:r>
            <a:r>
              <a:rPr lang="en-US" sz="2000" dirty="0" smtClean="0"/>
              <a:t>target </a:t>
            </a:r>
            <a:r>
              <a:rPr lang="en-US" sz="2000" dirty="0" err="1" smtClean="0"/>
              <a:t>Mbeya</a:t>
            </a:r>
            <a:r>
              <a:rPr lang="en-US" sz="2000" dirty="0" smtClean="0"/>
              <a:t> </a:t>
            </a:r>
            <a:r>
              <a:rPr lang="en-US" sz="2000" dirty="0"/>
              <a:t>rural, </a:t>
            </a:r>
            <a:r>
              <a:rPr lang="en-US" sz="2000" dirty="0" err="1"/>
              <a:t>Mbozi</a:t>
            </a:r>
            <a:r>
              <a:rPr lang="en-US" sz="2000" dirty="0"/>
              <a:t>, </a:t>
            </a:r>
            <a:r>
              <a:rPr lang="en-US" sz="2000" dirty="0" err="1"/>
              <a:t>Mbarali</a:t>
            </a:r>
            <a:r>
              <a:rPr lang="en-US" sz="2000" dirty="0"/>
              <a:t> and </a:t>
            </a:r>
            <a:r>
              <a:rPr lang="en-US" sz="2000" dirty="0" err="1"/>
              <a:t>rungwe</a:t>
            </a:r>
            <a:r>
              <a:rPr lang="en-US" sz="2000" dirty="0"/>
              <a:t> districts</a:t>
            </a:r>
          </a:p>
        </p:txBody>
      </p:sp>
    </p:spTree>
    <p:extLst>
      <p:ext uri="{BB962C8B-B14F-4D97-AF65-F5344CB8AC3E}">
        <p14:creationId xmlns:p14="http://schemas.microsoft.com/office/powerpoint/2010/main" val="402490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1179513"/>
            <a:ext cx="8382000" cy="496887"/>
          </a:xfrm>
        </p:spPr>
        <p:txBody>
          <a:bodyPr/>
          <a:lstStyle/>
          <a:p>
            <a:r>
              <a:rPr lang="en-GB" sz="2000" smtClean="0"/>
              <a:t>IDENTIFIED HUB AGRO-DEALERS IN MBEYA REGION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8763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986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1179513"/>
            <a:ext cx="7772400" cy="609600"/>
          </a:xfrm>
        </p:spPr>
        <p:txBody>
          <a:bodyPr/>
          <a:lstStyle/>
          <a:p>
            <a:r>
              <a:rPr lang="en-GB" sz="2000" smtClean="0"/>
              <a:t>IDENTIFIED HUB AGRO-DEALERS IN IRINGA REGION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95438"/>
            <a:ext cx="87630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00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179513"/>
            <a:ext cx="7772400" cy="415925"/>
          </a:xfrm>
        </p:spPr>
        <p:txBody>
          <a:bodyPr/>
          <a:lstStyle/>
          <a:p>
            <a:r>
              <a:rPr lang="en-GB" sz="2000" smtClean="0"/>
              <a:t>Local Agro-dealer’s Networks of Hub- Agro-dealers</a:t>
            </a:r>
          </a:p>
        </p:txBody>
      </p:sp>
      <p:graphicFrame>
        <p:nvGraphicFramePr>
          <p:cNvPr id="14339" name="Chart 5"/>
          <p:cNvGraphicFramePr>
            <a:graphicFrameLocks/>
          </p:cNvGraphicFramePr>
          <p:nvPr/>
        </p:nvGraphicFramePr>
        <p:xfrm>
          <a:off x="177800" y="1519238"/>
          <a:ext cx="8864600" cy="548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hart" r:id="rId4" imgW="8870449" imgH="5492972" progId="Excel.Chart.8">
                  <p:embed/>
                </p:oleObj>
              </mc:Choice>
              <mc:Fallback>
                <p:oleObj name="Chart" r:id="rId4" imgW="8870449" imgH="5492972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" y="1519238"/>
                        <a:ext cx="8864600" cy="548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275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533400" y="0"/>
            <a:ext cx="8153400" cy="685800"/>
          </a:xfrm>
        </p:spPr>
        <p:txBody>
          <a:bodyPr/>
          <a:lstStyle/>
          <a:p>
            <a:pPr algn="l"/>
            <a:r>
              <a:rPr lang="en-US" b="1" smtClean="0"/>
              <a:t>Wholesaler Sales Agent Grants</a:t>
            </a:r>
            <a:endParaRPr lang="en-US" smtClean="0"/>
          </a:p>
        </p:txBody>
      </p:sp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533400" y="1119188"/>
            <a:ext cx="61547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800" b="1">
                <a:latin typeface="Times" panose="02020603050405020304" pitchFamily="18" charset="0"/>
              </a:rPr>
              <a:t>Facilitating a Inputs Linkage process</a:t>
            </a:r>
            <a:endParaRPr lang="en-US" sz="2800">
              <a:latin typeface="Times" panose="02020603050405020304" pitchFamily="18" charset="0"/>
            </a:endParaRPr>
          </a:p>
        </p:txBody>
      </p:sp>
      <p:grpSp>
        <p:nvGrpSpPr>
          <p:cNvPr id="15364" name="Group 25"/>
          <p:cNvGrpSpPr>
            <a:grpSpLocks/>
          </p:cNvGrpSpPr>
          <p:nvPr/>
        </p:nvGrpSpPr>
        <p:grpSpPr bwMode="auto">
          <a:xfrm>
            <a:off x="533400" y="1905000"/>
            <a:ext cx="6553200" cy="4953000"/>
            <a:chOff x="1897" y="1832"/>
            <a:chExt cx="5007" cy="4713"/>
          </a:xfrm>
        </p:grpSpPr>
        <p:sp>
          <p:nvSpPr>
            <p:cNvPr id="15378" name="Text Box 27"/>
            <p:cNvSpPr txBox="1">
              <a:spLocks noChangeArrowheads="1"/>
            </p:cNvSpPr>
            <p:nvPr/>
          </p:nvSpPr>
          <p:spPr bwMode="auto">
            <a:xfrm>
              <a:off x="3328" y="1832"/>
              <a:ext cx="1413" cy="46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SEED COMPANIES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79" name="Text Box 28"/>
            <p:cNvSpPr txBox="1">
              <a:spLocks noChangeArrowheads="1"/>
            </p:cNvSpPr>
            <p:nvPr/>
          </p:nvSpPr>
          <p:spPr bwMode="auto">
            <a:xfrm>
              <a:off x="3676" y="6125"/>
              <a:ext cx="1618" cy="4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Small </a:t>
              </a:r>
              <a:r>
                <a:rPr lang="en-US" sz="1600">
                  <a:latin typeface="Calibri" panose="020F0502020204030204" pitchFamily="34" charset="0"/>
                  <a:cs typeface="Arial" panose="020B0604020202020204" pitchFamily="34" charset="0"/>
                </a:rPr>
                <a:t>Holder</a:t>
              </a: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 farmers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80" name="Text Box 29"/>
            <p:cNvSpPr txBox="1">
              <a:spLocks noChangeArrowheads="1"/>
            </p:cNvSpPr>
            <p:nvPr/>
          </p:nvSpPr>
          <p:spPr bwMode="auto">
            <a:xfrm>
              <a:off x="1897" y="3926"/>
              <a:ext cx="1734" cy="4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Local agro-dealers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81" name="Text Box 30"/>
            <p:cNvSpPr txBox="1">
              <a:spLocks noChangeArrowheads="1"/>
            </p:cNvSpPr>
            <p:nvPr/>
          </p:nvSpPr>
          <p:spPr bwMode="auto">
            <a:xfrm>
              <a:off x="3111" y="2957"/>
              <a:ext cx="1903" cy="5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HUB AGRODEALERS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82" name="Text Box 31"/>
            <p:cNvSpPr txBox="1">
              <a:spLocks noChangeArrowheads="1"/>
            </p:cNvSpPr>
            <p:nvPr/>
          </p:nvSpPr>
          <p:spPr bwMode="auto">
            <a:xfrm>
              <a:off x="5885" y="4552"/>
              <a:ext cx="952" cy="4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VBAAS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83" name="Text Box 32"/>
            <p:cNvSpPr txBox="1">
              <a:spLocks noChangeArrowheads="1"/>
            </p:cNvSpPr>
            <p:nvPr/>
          </p:nvSpPr>
          <p:spPr bwMode="auto">
            <a:xfrm>
              <a:off x="2067" y="5355"/>
              <a:ext cx="1127" cy="4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Associations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84" name="Text Box 33"/>
            <p:cNvSpPr txBox="1">
              <a:spLocks noChangeArrowheads="1"/>
            </p:cNvSpPr>
            <p:nvPr/>
          </p:nvSpPr>
          <p:spPr bwMode="auto">
            <a:xfrm>
              <a:off x="5473" y="5392"/>
              <a:ext cx="1431" cy="4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Farmer groups</a:t>
              </a:r>
              <a:endParaRPr lang="en-US" sz="2800">
                <a:cs typeface="Arial" panose="020B0604020202020204" pitchFamily="34" charset="0"/>
              </a:endParaRPr>
            </a:p>
          </p:txBody>
        </p:sp>
        <p:cxnSp>
          <p:nvCxnSpPr>
            <p:cNvPr id="15385" name="AutoShape 37"/>
            <p:cNvCxnSpPr>
              <a:cxnSpLocks noChangeShapeType="1"/>
            </p:cNvCxnSpPr>
            <p:nvPr/>
          </p:nvCxnSpPr>
          <p:spPr bwMode="auto">
            <a:xfrm flipH="1" flipV="1">
              <a:off x="2669" y="2387"/>
              <a:ext cx="1342" cy="5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6" name="AutoShape 38"/>
            <p:cNvCxnSpPr>
              <a:cxnSpLocks noChangeShapeType="1"/>
            </p:cNvCxnSpPr>
            <p:nvPr/>
          </p:nvCxnSpPr>
          <p:spPr bwMode="auto">
            <a:xfrm>
              <a:off x="2456" y="3704"/>
              <a:ext cx="0" cy="2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7" name="AutoShape 39"/>
            <p:cNvCxnSpPr>
              <a:cxnSpLocks noChangeShapeType="1"/>
            </p:cNvCxnSpPr>
            <p:nvPr/>
          </p:nvCxnSpPr>
          <p:spPr bwMode="auto">
            <a:xfrm>
              <a:off x="6480" y="3704"/>
              <a:ext cx="20" cy="9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8" name="AutoShape 40"/>
            <p:cNvCxnSpPr>
              <a:cxnSpLocks noChangeShapeType="1"/>
            </p:cNvCxnSpPr>
            <p:nvPr/>
          </p:nvCxnSpPr>
          <p:spPr bwMode="auto">
            <a:xfrm>
              <a:off x="3194" y="5820"/>
              <a:ext cx="545" cy="3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9" name="AutoShape 41"/>
            <p:cNvCxnSpPr>
              <a:cxnSpLocks noChangeShapeType="1"/>
            </p:cNvCxnSpPr>
            <p:nvPr/>
          </p:nvCxnSpPr>
          <p:spPr bwMode="auto">
            <a:xfrm flipH="1">
              <a:off x="6064" y="5242"/>
              <a:ext cx="0" cy="1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0" name="AutoShape 42"/>
            <p:cNvCxnSpPr>
              <a:cxnSpLocks noChangeShapeType="1"/>
            </p:cNvCxnSpPr>
            <p:nvPr/>
          </p:nvCxnSpPr>
          <p:spPr bwMode="auto">
            <a:xfrm flipH="1">
              <a:off x="5014" y="5820"/>
              <a:ext cx="474" cy="3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1" name="AutoShape 43"/>
            <p:cNvCxnSpPr>
              <a:cxnSpLocks noChangeShapeType="1"/>
            </p:cNvCxnSpPr>
            <p:nvPr/>
          </p:nvCxnSpPr>
          <p:spPr bwMode="auto">
            <a:xfrm flipV="1">
              <a:off x="4024" y="3438"/>
              <a:ext cx="1" cy="2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2" name="AutoShape 44"/>
            <p:cNvCxnSpPr>
              <a:cxnSpLocks noChangeShapeType="1"/>
            </p:cNvCxnSpPr>
            <p:nvPr/>
          </p:nvCxnSpPr>
          <p:spPr bwMode="auto">
            <a:xfrm flipV="1">
              <a:off x="2259" y="4389"/>
              <a:ext cx="7" cy="85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3" name="AutoShape 46"/>
            <p:cNvCxnSpPr>
              <a:cxnSpLocks noChangeShapeType="1"/>
            </p:cNvCxnSpPr>
            <p:nvPr/>
          </p:nvCxnSpPr>
          <p:spPr bwMode="auto">
            <a:xfrm flipV="1">
              <a:off x="6500" y="4989"/>
              <a:ext cx="1" cy="28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4" name="AutoShape 47"/>
            <p:cNvCxnSpPr>
              <a:cxnSpLocks noChangeShapeType="1"/>
            </p:cNvCxnSpPr>
            <p:nvPr/>
          </p:nvCxnSpPr>
          <p:spPr bwMode="auto">
            <a:xfrm>
              <a:off x="2468" y="3704"/>
              <a:ext cx="40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5" name="AutoShape 48"/>
            <p:cNvCxnSpPr>
              <a:cxnSpLocks noChangeShapeType="1"/>
            </p:cNvCxnSpPr>
            <p:nvPr/>
          </p:nvCxnSpPr>
          <p:spPr bwMode="auto">
            <a:xfrm>
              <a:off x="2266" y="5231"/>
              <a:ext cx="4244" cy="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365" name="Text Box 27"/>
          <p:cNvSpPr txBox="1">
            <a:spLocks noChangeArrowheads="1"/>
          </p:cNvSpPr>
          <p:nvPr/>
        </p:nvSpPr>
        <p:spPr bwMode="auto">
          <a:xfrm>
            <a:off x="168275" y="1930400"/>
            <a:ext cx="2266950" cy="4746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1600">
                <a:latin typeface="Calibri" panose="020F0502020204030204" pitchFamily="34" charset="0"/>
                <a:cs typeface="Arial" panose="020B0604020202020204" pitchFamily="34" charset="0"/>
              </a:rPr>
              <a:t>FERTILIZER COMPANIES</a:t>
            </a:r>
            <a:endParaRPr lang="en-US">
              <a:cs typeface="Arial" panose="020B0604020202020204" pitchFamily="34" charset="0"/>
            </a:endParaRPr>
          </a:p>
        </p:txBody>
      </p:sp>
      <p:sp>
        <p:nvSpPr>
          <p:cNvPr id="15366" name="Text Box 27"/>
          <p:cNvSpPr txBox="1">
            <a:spLocks noChangeArrowheads="1"/>
          </p:cNvSpPr>
          <p:nvPr/>
        </p:nvSpPr>
        <p:spPr bwMode="auto">
          <a:xfrm>
            <a:off x="4278313" y="1897063"/>
            <a:ext cx="2071687" cy="4762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1600">
                <a:latin typeface="Calibri" panose="020F0502020204030204" pitchFamily="34" charset="0"/>
                <a:cs typeface="Arial" panose="020B0604020202020204" pitchFamily="34" charset="0"/>
              </a:rPr>
              <a:t>AGRO CHEMICALS CO</a:t>
            </a:r>
            <a:endParaRPr lang="en-US">
              <a:cs typeface="Arial" panose="020B0604020202020204" pitchFamily="34" charset="0"/>
            </a:endParaRPr>
          </a:p>
        </p:txBody>
      </p:sp>
      <p:cxnSp>
        <p:nvCxnSpPr>
          <p:cNvPr id="15367" name="AutoShape 37"/>
          <p:cNvCxnSpPr>
            <a:cxnSpLocks noChangeShapeType="1"/>
            <a:stCxn id="15381" idx="0"/>
            <a:endCxn id="15378" idx="2"/>
          </p:cNvCxnSpPr>
          <p:nvPr/>
        </p:nvCxnSpPr>
        <p:spPr bwMode="auto">
          <a:xfrm flipH="1" flipV="1">
            <a:off x="3330575" y="2392363"/>
            <a:ext cx="36513" cy="695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8" name="AutoShape 37"/>
          <p:cNvCxnSpPr>
            <a:cxnSpLocks noChangeShapeType="1"/>
          </p:cNvCxnSpPr>
          <p:nvPr/>
        </p:nvCxnSpPr>
        <p:spPr bwMode="auto">
          <a:xfrm flipV="1">
            <a:off x="3255963" y="2457450"/>
            <a:ext cx="2200275" cy="636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9" name="AutoShape 37"/>
          <p:cNvCxnSpPr>
            <a:cxnSpLocks noChangeShapeType="1"/>
            <a:stCxn id="15382" idx="1"/>
            <a:endCxn id="15380" idx="3"/>
          </p:cNvCxnSpPr>
          <p:nvPr/>
        </p:nvCxnSpPr>
        <p:spPr bwMode="auto">
          <a:xfrm flipH="1" flipV="1">
            <a:off x="2803525" y="4349750"/>
            <a:ext cx="2949575" cy="657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0" name="Text Box 32"/>
          <p:cNvSpPr txBox="1">
            <a:spLocks noChangeArrowheads="1"/>
          </p:cNvSpPr>
          <p:nvPr/>
        </p:nvSpPr>
        <p:spPr bwMode="auto">
          <a:xfrm>
            <a:off x="7643813" y="1944688"/>
            <a:ext cx="1474787" cy="488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1800">
                <a:latin typeface="Calibri" panose="020F0502020204030204" pitchFamily="34" charset="0"/>
                <a:cs typeface="Arial" panose="020B0604020202020204" pitchFamily="34" charset="0"/>
              </a:rPr>
              <a:t>SUPPLY CP</a:t>
            </a:r>
            <a:endParaRPr lang="en-US" sz="2800">
              <a:cs typeface="Arial" panose="020B0604020202020204" pitchFamily="34" charset="0"/>
            </a:endParaRPr>
          </a:p>
        </p:txBody>
      </p:sp>
      <p:sp>
        <p:nvSpPr>
          <p:cNvPr id="15371" name="Text Box 32"/>
          <p:cNvSpPr txBox="1">
            <a:spLocks noChangeArrowheads="1"/>
          </p:cNvSpPr>
          <p:nvPr/>
        </p:nvSpPr>
        <p:spPr bwMode="auto">
          <a:xfrm>
            <a:off x="7632700" y="3538538"/>
            <a:ext cx="1474788" cy="6683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1600">
                <a:latin typeface="Calibri" panose="020F0502020204030204" pitchFamily="34" charset="0"/>
                <a:cs typeface="Arial" panose="020B0604020202020204" pitchFamily="34" charset="0"/>
              </a:rPr>
              <a:t>AR - NAFAKA </a:t>
            </a:r>
          </a:p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1600">
                <a:latin typeface="Calibri" panose="020F0502020204030204" pitchFamily="34" charset="0"/>
                <a:cs typeface="Arial" panose="020B0604020202020204" pitchFamily="34" charset="0"/>
              </a:rPr>
              <a:t>IFDC</a:t>
            </a:r>
            <a:endParaRPr lang="en-US">
              <a:cs typeface="Arial" panose="020B0604020202020204" pitchFamily="34" charset="0"/>
            </a:endParaRPr>
          </a:p>
        </p:txBody>
      </p:sp>
      <p:sp>
        <p:nvSpPr>
          <p:cNvPr id="15372" name="Text Box 32"/>
          <p:cNvSpPr txBox="1">
            <a:spLocks noChangeArrowheads="1"/>
          </p:cNvSpPr>
          <p:nvPr/>
        </p:nvSpPr>
        <p:spPr bwMode="auto">
          <a:xfrm>
            <a:off x="7686675" y="5540375"/>
            <a:ext cx="1409700" cy="1165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1600">
                <a:latin typeface="Calibri" panose="020F0502020204030204" pitchFamily="34" charset="0"/>
                <a:cs typeface="Arial" panose="020B0604020202020204" pitchFamily="34" charset="0"/>
              </a:rPr>
              <a:t>NAFAKA – </a:t>
            </a:r>
            <a:r>
              <a:rPr lang="en-US" sz="1400">
                <a:latin typeface="Calibri" panose="020F0502020204030204" pitchFamily="34" charset="0"/>
                <a:cs typeface="Arial" panose="020B0604020202020204" pitchFamily="34" charset="0"/>
              </a:rPr>
              <a:t>MVIWATA, </a:t>
            </a:r>
          </a:p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1400">
                <a:cs typeface="Arial" panose="020B0604020202020204" pitchFamily="34" charset="0"/>
              </a:rPr>
              <a:t>CRS, </a:t>
            </a:r>
          </a:p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1400">
                <a:cs typeface="Arial" panose="020B0604020202020204" pitchFamily="34" charset="0"/>
              </a:rPr>
              <a:t>RUDI</a:t>
            </a:r>
          </a:p>
        </p:txBody>
      </p:sp>
      <p:sp>
        <p:nvSpPr>
          <p:cNvPr id="15373" name="Text Box 32"/>
          <p:cNvSpPr txBox="1">
            <a:spLocks noChangeArrowheads="1"/>
          </p:cNvSpPr>
          <p:nvPr/>
        </p:nvSpPr>
        <p:spPr bwMode="auto">
          <a:xfrm>
            <a:off x="7643813" y="4592638"/>
            <a:ext cx="1452562" cy="6397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1800">
                <a:latin typeface="Calibri" panose="020F0502020204030204" pitchFamily="34" charset="0"/>
                <a:cs typeface="Arial" panose="020B0604020202020204" pitchFamily="34" charset="0"/>
              </a:rPr>
              <a:t>AR-NAFAKA - FIPS</a:t>
            </a:r>
            <a:endParaRPr lang="en-US" sz="2800">
              <a:cs typeface="Arial" panose="020B0604020202020204" pitchFamily="34" charset="0"/>
            </a:endParaRPr>
          </a:p>
        </p:txBody>
      </p:sp>
      <p:sp>
        <p:nvSpPr>
          <p:cNvPr id="15374" name="Text Box 31"/>
          <p:cNvSpPr txBox="1">
            <a:spLocks noChangeArrowheads="1"/>
          </p:cNvSpPr>
          <p:nvPr/>
        </p:nvSpPr>
        <p:spPr bwMode="auto">
          <a:xfrm>
            <a:off x="2667000" y="5634038"/>
            <a:ext cx="2312988" cy="488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1800">
                <a:latin typeface="Calibri" panose="020F0502020204030204" pitchFamily="34" charset="0"/>
                <a:cs typeface="Arial" panose="020B0604020202020204" pitchFamily="34" charset="0"/>
              </a:rPr>
              <a:t>Youth Service Provide</a:t>
            </a:r>
            <a:endParaRPr lang="en-US" sz="2800">
              <a:cs typeface="Arial" panose="020B0604020202020204" pitchFamily="34" charset="0"/>
            </a:endParaRPr>
          </a:p>
        </p:txBody>
      </p:sp>
      <p:cxnSp>
        <p:nvCxnSpPr>
          <p:cNvPr id="15375" name="AutoShape 41"/>
          <p:cNvCxnSpPr>
            <a:cxnSpLocks noChangeShapeType="1"/>
          </p:cNvCxnSpPr>
          <p:nvPr/>
        </p:nvCxnSpPr>
        <p:spPr bwMode="auto">
          <a:xfrm flipH="1">
            <a:off x="3810000" y="5538788"/>
            <a:ext cx="26988" cy="1746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6" name="AutoShape 41"/>
          <p:cNvCxnSpPr>
            <a:cxnSpLocks noChangeShapeType="1"/>
          </p:cNvCxnSpPr>
          <p:nvPr/>
        </p:nvCxnSpPr>
        <p:spPr bwMode="auto">
          <a:xfrm>
            <a:off x="3849688" y="6165850"/>
            <a:ext cx="0" cy="2730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7" name="AutoShape 41"/>
          <p:cNvCxnSpPr>
            <a:cxnSpLocks noChangeShapeType="1"/>
          </p:cNvCxnSpPr>
          <p:nvPr/>
        </p:nvCxnSpPr>
        <p:spPr bwMode="auto">
          <a:xfrm flipH="1">
            <a:off x="1016000" y="5476875"/>
            <a:ext cx="0" cy="1571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09269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58750" y="1377950"/>
            <a:ext cx="6459538" cy="523875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2800" b="1" i="1">
                <a:latin typeface="Calibri" panose="020F0502020204030204" pitchFamily="34" charset="0"/>
              </a:rPr>
              <a:t>Technology dissemination Approach</a:t>
            </a:r>
          </a:p>
        </p:txBody>
      </p:sp>
      <p:grpSp>
        <p:nvGrpSpPr>
          <p:cNvPr id="16387" name="Group 249"/>
          <p:cNvGrpSpPr>
            <a:grpSpLocks/>
          </p:cNvGrpSpPr>
          <p:nvPr/>
        </p:nvGrpSpPr>
        <p:grpSpPr bwMode="auto">
          <a:xfrm>
            <a:off x="12700" y="0"/>
            <a:ext cx="9110663" cy="442913"/>
            <a:chOff x="13066" y="-24"/>
            <a:chExt cx="9109898" cy="443325"/>
          </a:xfrm>
        </p:grpSpPr>
        <p:pic>
          <p:nvPicPr>
            <p:cNvPr id="16619" name="Picture 17" descr="http://upload.wikimedia.org/wikipedia/en/8/80/Rflogo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74964" y="25900"/>
              <a:ext cx="648000" cy="417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20" name="Picture 11" descr="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69"/>
            <a:stretch>
              <a:fillRect/>
            </a:stretch>
          </p:blipFill>
          <p:spPr bwMode="auto">
            <a:xfrm>
              <a:off x="13066" y="-24"/>
              <a:ext cx="1877137" cy="324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88" name="Group 273"/>
          <p:cNvGrpSpPr>
            <a:grpSpLocks/>
          </p:cNvGrpSpPr>
          <p:nvPr/>
        </p:nvGrpSpPr>
        <p:grpSpPr bwMode="auto">
          <a:xfrm>
            <a:off x="103188" y="1901825"/>
            <a:ext cx="6515100" cy="5280025"/>
            <a:chOff x="214312" y="1109662"/>
            <a:chExt cx="6313487" cy="5498077"/>
          </a:xfrm>
        </p:grpSpPr>
        <p:grpSp>
          <p:nvGrpSpPr>
            <p:cNvPr id="16391" name="Group 262"/>
            <p:cNvGrpSpPr>
              <a:grpSpLocks/>
            </p:cNvGrpSpPr>
            <p:nvPr/>
          </p:nvGrpSpPr>
          <p:grpSpPr bwMode="auto">
            <a:xfrm>
              <a:off x="257175" y="3273425"/>
              <a:ext cx="6000750" cy="2673350"/>
              <a:chOff x="3005138" y="3865563"/>
              <a:chExt cx="6000750" cy="2673350"/>
            </a:xfrm>
          </p:grpSpPr>
          <p:grpSp>
            <p:nvGrpSpPr>
              <p:cNvPr id="16408" name="Group 255"/>
              <p:cNvGrpSpPr>
                <a:grpSpLocks/>
              </p:cNvGrpSpPr>
              <p:nvPr/>
            </p:nvGrpSpPr>
            <p:grpSpPr bwMode="auto">
              <a:xfrm>
                <a:off x="3005138" y="3865563"/>
                <a:ext cx="6000750" cy="2673350"/>
                <a:chOff x="2357422" y="3797300"/>
                <a:chExt cx="6000750" cy="2673350"/>
              </a:xfrm>
            </p:grpSpPr>
            <p:grpSp>
              <p:nvGrpSpPr>
                <p:cNvPr id="16547" name="Group 81"/>
                <p:cNvGrpSpPr>
                  <a:grpSpLocks/>
                </p:cNvGrpSpPr>
                <p:nvPr/>
              </p:nvGrpSpPr>
              <p:grpSpPr bwMode="auto">
                <a:xfrm>
                  <a:off x="2357422" y="3797300"/>
                  <a:ext cx="6000750" cy="2673350"/>
                  <a:chOff x="446530" y="2655496"/>
                  <a:chExt cx="3742440" cy="2314177"/>
                </a:xfrm>
              </p:grpSpPr>
              <p:sp>
                <p:nvSpPr>
                  <p:cNvPr id="45" name="Freeform 44"/>
                  <p:cNvSpPr/>
                  <p:nvPr/>
                </p:nvSpPr>
                <p:spPr>
                  <a:xfrm>
                    <a:off x="446662" y="2655576"/>
                    <a:ext cx="3742719" cy="2313871"/>
                  </a:xfrm>
                  <a:custGeom>
                    <a:avLst/>
                    <a:gdLst>
                      <a:gd name="connsiteX0" fmla="*/ 501445 w 3742440"/>
                      <a:gd name="connsiteY0" fmla="*/ 530942 h 2315497"/>
                      <a:gd name="connsiteX1" fmla="*/ 309716 w 3742440"/>
                      <a:gd name="connsiteY1" fmla="*/ 530942 h 2315497"/>
                      <a:gd name="connsiteX2" fmla="*/ 0 w 3742440"/>
                      <a:gd name="connsiteY2" fmla="*/ 1076632 h 2315497"/>
                      <a:gd name="connsiteX3" fmla="*/ 339213 w 3742440"/>
                      <a:gd name="connsiteY3" fmla="*/ 1489587 h 2315497"/>
                      <a:gd name="connsiteX4" fmla="*/ 427703 w 3742440"/>
                      <a:gd name="connsiteY4" fmla="*/ 1563329 h 2315497"/>
                      <a:gd name="connsiteX5" fmla="*/ 516194 w 3742440"/>
                      <a:gd name="connsiteY5" fmla="*/ 1592826 h 2315497"/>
                      <a:gd name="connsiteX6" fmla="*/ 604684 w 3742440"/>
                      <a:gd name="connsiteY6" fmla="*/ 1637071 h 2315497"/>
                      <a:gd name="connsiteX7" fmla="*/ 722671 w 3742440"/>
                      <a:gd name="connsiteY7" fmla="*/ 1666568 h 2315497"/>
                      <a:gd name="connsiteX8" fmla="*/ 1091381 w 3742440"/>
                      <a:gd name="connsiteY8" fmla="*/ 1651819 h 2315497"/>
                      <a:gd name="connsiteX9" fmla="*/ 1179871 w 3742440"/>
                      <a:gd name="connsiteY9" fmla="*/ 1622322 h 2315497"/>
                      <a:gd name="connsiteX10" fmla="*/ 1253613 w 3742440"/>
                      <a:gd name="connsiteY10" fmla="*/ 1607574 h 2315497"/>
                      <a:gd name="connsiteX11" fmla="*/ 1312607 w 3742440"/>
                      <a:gd name="connsiteY11" fmla="*/ 1578077 h 2315497"/>
                      <a:gd name="connsiteX12" fmla="*/ 1356852 w 3742440"/>
                      <a:gd name="connsiteY12" fmla="*/ 1563329 h 2315497"/>
                      <a:gd name="connsiteX13" fmla="*/ 1445342 w 3742440"/>
                      <a:gd name="connsiteY13" fmla="*/ 1504335 h 2315497"/>
                      <a:gd name="connsiteX14" fmla="*/ 1460090 w 3742440"/>
                      <a:gd name="connsiteY14" fmla="*/ 1238864 h 2315497"/>
                      <a:gd name="connsiteX15" fmla="*/ 1150374 w 3742440"/>
                      <a:gd name="connsiteY15" fmla="*/ 634181 h 2315497"/>
                      <a:gd name="connsiteX16" fmla="*/ 427703 w 3742440"/>
                      <a:gd name="connsiteY16" fmla="*/ 530942 h 2315497"/>
                      <a:gd name="connsiteX17" fmla="*/ 1386348 w 3742440"/>
                      <a:gd name="connsiteY17" fmla="*/ 0 h 2315497"/>
                      <a:gd name="connsiteX18" fmla="*/ 2728452 w 3742440"/>
                      <a:gd name="connsiteY18" fmla="*/ 442451 h 2315497"/>
                      <a:gd name="connsiteX19" fmla="*/ 1430594 w 3742440"/>
                      <a:gd name="connsiteY19" fmla="*/ 1224116 h 2315497"/>
                      <a:gd name="connsiteX20" fmla="*/ 1460090 w 3742440"/>
                      <a:gd name="connsiteY20" fmla="*/ 1489587 h 2315497"/>
                      <a:gd name="connsiteX21" fmla="*/ 1327355 w 3742440"/>
                      <a:gd name="connsiteY21" fmla="*/ 1578077 h 2315497"/>
                      <a:gd name="connsiteX22" fmla="*/ 1283110 w 3742440"/>
                      <a:gd name="connsiteY22" fmla="*/ 1607574 h 2315497"/>
                      <a:gd name="connsiteX23" fmla="*/ 1268361 w 3742440"/>
                      <a:gd name="connsiteY23" fmla="*/ 1799303 h 2315497"/>
                      <a:gd name="connsiteX24" fmla="*/ 1283110 w 3742440"/>
                      <a:gd name="connsiteY24" fmla="*/ 1843548 h 2315497"/>
                      <a:gd name="connsiteX25" fmla="*/ 1327355 w 3742440"/>
                      <a:gd name="connsiteY25" fmla="*/ 1873045 h 2315497"/>
                      <a:gd name="connsiteX26" fmla="*/ 1356852 w 3742440"/>
                      <a:gd name="connsiteY26" fmla="*/ 1917290 h 2315497"/>
                      <a:gd name="connsiteX27" fmla="*/ 1371600 w 3742440"/>
                      <a:gd name="connsiteY27" fmla="*/ 1961535 h 2315497"/>
                      <a:gd name="connsiteX28" fmla="*/ 1460090 w 3742440"/>
                      <a:gd name="connsiteY28" fmla="*/ 2035277 h 2315497"/>
                      <a:gd name="connsiteX29" fmla="*/ 1592826 w 3742440"/>
                      <a:gd name="connsiteY29" fmla="*/ 2182761 h 2315497"/>
                      <a:gd name="connsiteX30" fmla="*/ 1637071 w 3742440"/>
                      <a:gd name="connsiteY30" fmla="*/ 2212258 h 2315497"/>
                      <a:gd name="connsiteX31" fmla="*/ 1740310 w 3742440"/>
                      <a:gd name="connsiteY31" fmla="*/ 2241755 h 2315497"/>
                      <a:gd name="connsiteX32" fmla="*/ 1828800 w 3742440"/>
                      <a:gd name="connsiteY32" fmla="*/ 2271251 h 2315497"/>
                      <a:gd name="connsiteX33" fmla="*/ 1887794 w 3742440"/>
                      <a:gd name="connsiteY33" fmla="*/ 2300748 h 2315497"/>
                      <a:gd name="connsiteX34" fmla="*/ 2020529 w 3742440"/>
                      <a:gd name="connsiteY34" fmla="*/ 2315497 h 2315497"/>
                      <a:gd name="connsiteX35" fmla="*/ 2374490 w 3742440"/>
                      <a:gd name="connsiteY35" fmla="*/ 2300748 h 2315497"/>
                      <a:gd name="connsiteX36" fmla="*/ 2433484 w 3742440"/>
                      <a:gd name="connsiteY36" fmla="*/ 2286000 h 2315497"/>
                      <a:gd name="connsiteX37" fmla="*/ 2521974 w 3742440"/>
                      <a:gd name="connsiteY37" fmla="*/ 2241755 h 2315497"/>
                      <a:gd name="connsiteX38" fmla="*/ 2566219 w 3742440"/>
                      <a:gd name="connsiteY38" fmla="*/ 2197510 h 2315497"/>
                      <a:gd name="connsiteX39" fmla="*/ 2625213 w 3742440"/>
                      <a:gd name="connsiteY39" fmla="*/ 2153264 h 2315497"/>
                      <a:gd name="connsiteX40" fmla="*/ 2698955 w 3742440"/>
                      <a:gd name="connsiteY40" fmla="*/ 2050026 h 2315497"/>
                      <a:gd name="connsiteX41" fmla="*/ 2743200 w 3742440"/>
                      <a:gd name="connsiteY41" fmla="*/ 1991032 h 2315497"/>
                      <a:gd name="connsiteX42" fmla="*/ 2787445 w 3742440"/>
                      <a:gd name="connsiteY42" fmla="*/ 1961535 h 2315497"/>
                      <a:gd name="connsiteX43" fmla="*/ 2772697 w 3742440"/>
                      <a:gd name="connsiteY43" fmla="*/ 1445342 h 2315497"/>
                      <a:gd name="connsiteX44" fmla="*/ 2757948 w 3742440"/>
                      <a:gd name="connsiteY44" fmla="*/ 1401097 h 2315497"/>
                      <a:gd name="connsiteX45" fmla="*/ 2728452 w 3742440"/>
                      <a:gd name="connsiteY45" fmla="*/ 1253613 h 2315497"/>
                      <a:gd name="connsiteX46" fmla="*/ 2698955 w 3742440"/>
                      <a:gd name="connsiteY46" fmla="*/ 1209368 h 2315497"/>
                      <a:gd name="connsiteX47" fmla="*/ 2639961 w 3742440"/>
                      <a:gd name="connsiteY47" fmla="*/ 1120877 h 2315497"/>
                      <a:gd name="connsiteX48" fmla="*/ 2566219 w 3742440"/>
                      <a:gd name="connsiteY48" fmla="*/ 1047135 h 2315497"/>
                      <a:gd name="connsiteX49" fmla="*/ 2536723 w 3742440"/>
                      <a:gd name="connsiteY49" fmla="*/ 1002890 h 2315497"/>
                      <a:gd name="connsiteX50" fmla="*/ 2492477 w 3742440"/>
                      <a:gd name="connsiteY50" fmla="*/ 973393 h 2315497"/>
                      <a:gd name="connsiteX51" fmla="*/ 2433484 w 3742440"/>
                      <a:gd name="connsiteY51" fmla="*/ 884903 h 2315497"/>
                      <a:gd name="connsiteX52" fmla="*/ 2418736 w 3742440"/>
                      <a:gd name="connsiteY52" fmla="*/ 840658 h 2315497"/>
                      <a:gd name="connsiteX53" fmla="*/ 2330245 w 3742440"/>
                      <a:gd name="connsiteY53" fmla="*/ 722671 h 2315497"/>
                      <a:gd name="connsiteX54" fmla="*/ 2286000 w 3742440"/>
                      <a:gd name="connsiteY54" fmla="*/ 678426 h 2315497"/>
                      <a:gd name="connsiteX55" fmla="*/ 2757948 w 3742440"/>
                      <a:gd name="connsiteY55" fmla="*/ 442451 h 2315497"/>
                      <a:gd name="connsiteX56" fmla="*/ 2831690 w 3742440"/>
                      <a:gd name="connsiteY56" fmla="*/ 309716 h 2315497"/>
                      <a:gd name="connsiteX57" fmla="*/ 2920181 w 3742440"/>
                      <a:gd name="connsiteY57" fmla="*/ 235974 h 2315497"/>
                      <a:gd name="connsiteX58" fmla="*/ 3598607 w 3742440"/>
                      <a:gd name="connsiteY58" fmla="*/ 265471 h 2315497"/>
                      <a:gd name="connsiteX59" fmla="*/ 3642852 w 3742440"/>
                      <a:gd name="connsiteY59" fmla="*/ 280219 h 2315497"/>
                      <a:gd name="connsiteX60" fmla="*/ 3687097 w 3742440"/>
                      <a:gd name="connsiteY60" fmla="*/ 412955 h 2315497"/>
                      <a:gd name="connsiteX61" fmla="*/ 3701845 w 3742440"/>
                      <a:gd name="connsiteY61" fmla="*/ 457200 h 2315497"/>
                      <a:gd name="connsiteX62" fmla="*/ 3701845 w 3742440"/>
                      <a:gd name="connsiteY62" fmla="*/ 1224116 h 2315497"/>
                      <a:gd name="connsiteX63" fmla="*/ 3642852 w 3742440"/>
                      <a:gd name="connsiteY63" fmla="*/ 1460090 h 2315497"/>
                      <a:gd name="connsiteX64" fmla="*/ 3628103 w 3742440"/>
                      <a:gd name="connsiteY64" fmla="*/ 1504335 h 2315497"/>
                      <a:gd name="connsiteX65" fmla="*/ 3598607 w 3742440"/>
                      <a:gd name="connsiteY65" fmla="*/ 1548581 h 2315497"/>
                      <a:gd name="connsiteX66" fmla="*/ 3554361 w 3742440"/>
                      <a:gd name="connsiteY66" fmla="*/ 1828800 h 2315497"/>
                      <a:gd name="connsiteX67" fmla="*/ 3539613 w 3742440"/>
                      <a:gd name="connsiteY67" fmla="*/ 1873045 h 2315497"/>
                      <a:gd name="connsiteX68" fmla="*/ 3495368 w 3742440"/>
                      <a:gd name="connsiteY68" fmla="*/ 1887793 h 2315497"/>
                      <a:gd name="connsiteX69" fmla="*/ 3333136 w 3742440"/>
                      <a:gd name="connsiteY69" fmla="*/ 1873045 h 2315497"/>
                      <a:gd name="connsiteX70" fmla="*/ 2802194 w 3742440"/>
                      <a:gd name="connsiteY70" fmla="*/ 1858297 h 2315497"/>
                      <a:gd name="connsiteX71" fmla="*/ 2802194 w 3742440"/>
                      <a:gd name="connsiteY71" fmla="*/ 1858297 h 2315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</a:cxnLst>
                    <a:rect l="l" t="t" r="r" b="b"/>
                    <a:pathLst>
                      <a:path w="3742440" h="2315497">
                        <a:moveTo>
                          <a:pt x="501445" y="530942"/>
                        </a:moveTo>
                        <a:lnTo>
                          <a:pt x="309716" y="530942"/>
                        </a:lnTo>
                        <a:lnTo>
                          <a:pt x="0" y="1076632"/>
                        </a:lnTo>
                        <a:lnTo>
                          <a:pt x="339213" y="1489587"/>
                        </a:lnTo>
                        <a:cubicBezTo>
                          <a:pt x="366998" y="1517372"/>
                          <a:pt x="390744" y="1546903"/>
                          <a:pt x="427703" y="1563329"/>
                        </a:cubicBezTo>
                        <a:cubicBezTo>
                          <a:pt x="456116" y="1575957"/>
                          <a:pt x="490323" y="1575579"/>
                          <a:pt x="516194" y="1592826"/>
                        </a:cubicBezTo>
                        <a:cubicBezTo>
                          <a:pt x="562661" y="1623804"/>
                          <a:pt x="553019" y="1622980"/>
                          <a:pt x="604684" y="1637071"/>
                        </a:cubicBezTo>
                        <a:cubicBezTo>
                          <a:pt x="643795" y="1647738"/>
                          <a:pt x="722671" y="1666568"/>
                          <a:pt x="722671" y="1666568"/>
                        </a:cubicBezTo>
                        <a:cubicBezTo>
                          <a:pt x="845574" y="1661652"/>
                          <a:pt x="968951" y="1663667"/>
                          <a:pt x="1091381" y="1651819"/>
                        </a:cubicBezTo>
                        <a:cubicBezTo>
                          <a:pt x="1122329" y="1648824"/>
                          <a:pt x="1149383" y="1628420"/>
                          <a:pt x="1179871" y="1622322"/>
                        </a:cubicBezTo>
                        <a:lnTo>
                          <a:pt x="1253613" y="1607574"/>
                        </a:lnTo>
                        <a:cubicBezTo>
                          <a:pt x="1273278" y="1597742"/>
                          <a:pt x="1292399" y="1586738"/>
                          <a:pt x="1312607" y="1578077"/>
                        </a:cubicBezTo>
                        <a:cubicBezTo>
                          <a:pt x="1326896" y="1571953"/>
                          <a:pt x="1343917" y="1571952"/>
                          <a:pt x="1356852" y="1563329"/>
                        </a:cubicBezTo>
                        <a:cubicBezTo>
                          <a:pt x="1467331" y="1489677"/>
                          <a:pt x="1340135" y="1539405"/>
                          <a:pt x="1445342" y="1504335"/>
                        </a:cubicBezTo>
                        <a:cubicBezTo>
                          <a:pt x="1483409" y="1390132"/>
                          <a:pt x="1460090" y="1475636"/>
                          <a:pt x="1460090" y="1238864"/>
                        </a:cubicBezTo>
                        <a:lnTo>
                          <a:pt x="1150374" y="634181"/>
                        </a:lnTo>
                        <a:lnTo>
                          <a:pt x="427703" y="530942"/>
                        </a:lnTo>
                        <a:lnTo>
                          <a:pt x="1386348" y="0"/>
                        </a:lnTo>
                        <a:lnTo>
                          <a:pt x="2728452" y="442451"/>
                        </a:lnTo>
                        <a:lnTo>
                          <a:pt x="1430594" y="1224116"/>
                        </a:lnTo>
                        <a:lnTo>
                          <a:pt x="1460090" y="1489587"/>
                        </a:lnTo>
                        <a:lnTo>
                          <a:pt x="1327355" y="1578077"/>
                        </a:lnTo>
                        <a:lnTo>
                          <a:pt x="1283110" y="1607574"/>
                        </a:lnTo>
                        <a:cubicBezTo>
                          <a:pt x="1228799" y="1689040"/>
                          <a:pt x="1244625" y="1645018"/>
                          <a:pt x="1268361" y="1799303"/>
                        </a:cubicBezTo>
                        <a:cubicBezTo>
                          <a:pt x="1270725" y="1814668"/>
                          <a:pt x="1273398" y="1831409"/>
                          <a:pt x="1283110" y="1843548"/>
                        </a:cubicBezTo>
                        <a:cubicBezTo>
                          <a:pt x="1294183" y="1857389"/>
                          <a:pt x="1312607" y="1863213"/>
                          <a:pt x="1327355" y="1873045"/>
                        </a:cubicBezTo>
                        <a:cubicBezTo>
                          <a:pt x="1337187" y="1887793"/>
                          <a:pt x="1348925" y="1901436"/>
                          <a:pt x="1356852" y="1917290"/>
                        </a:cubicBezTo>
                        <a:cubicBezTo>
                          <a:pt x="1363804" y="1931195"/>
                          <a:pt x="1362977" y="1948600"/>
                          <a:pt x="1371600" y="1961535"/>
                        </a:cubicBezTo>
                        <a:cubicBezTo>
                          <a:pt x="1394313" y="1995605"/>
                          <a:pt x="1427440" y="2013511"/>
                          <a:pt x="1460090" y="2035277"/>
                        </a:cubicBezTo>
                        <a:cubicBezTo>
                          <a:pt x="1498171" y="2086052"/>
                          <a:pt x="1539891" y="2147471"/>
                          <a:pt x="1592826" y="2182761"/>
                        </a:cubicBezTo>
                        <a:cubicBezTo>
                          <a:pt x="1607574" y="2192593"/>
                          <a:pt x="1621217" y="2204331"/>
                          <a:pt x="1637071" y="2212258"/>
                        </a:cubicBezTo>
                        <a:cubicBezTo>
                          <a:pt x="1661848" y="2224647"/>
                          <a:pt x="1716690" y="2234669"/>
                          <a:pt x="1740310" y="2241755"/>
                        </a:cubicBezTo>
                        <a:cubicBezTo>
                          <a:pt x="1770091" y="2250689"/>
                          <a:pt x="1800990" y="2257346"/>
                          <a:pt x="1828800" y="2271251"/>
                        </a:cubicBezTo>
                        <a:cubicBezTo>
                          <a:pt x="1848465" y="2281083"/>
                          <a:pt x="1866371" y="2295804"/>
                          <a:pt x="1887794" y="2300748"/>
                        </a:cubicBezTo>
                        <a:cubicBezTo>
                          <a:pt x="1931171" y="2310758"/>
                          <a:pt x="1976284" y="2310581"/>
                          <a:pt x="2020529" y="2315497"/>
                        </a:cubicBezTo>
                        <a:cubicBezTo>
                          <a:pt x="2138516" y="2310581"/>
                          <a:pt x="2256701" y="2309162"/>
                          <a:pt x="2374490" y="2300748"/>
                        </a:cubicBezTo>
                        <a:cubicBezTo>
                          <a:pt x="2394708" y="2299304"/>
                          <a:pt x="2413994" y="2291569"/>
                          <a:pt x="2433484" y="2286000"/>
                        </a:cubicBezTo>
                        <a:cubicBezTo>
                          <a:pt x="2473969" y="2274433"/>
                          <a:pt x="2488253" y="2269855"/>
                          <a:pt x="2521974" y="2241755"/>
                        </a:cubicBezTo>
                        <a:cubicBezTo>
                          <a:pt x="2537997" y="2228403"/>
                          <a:pt x="2550383" y="2211084"/>
                          <a:pt x="2566219" y="2197510"/>
                        </a:cubicBezTo>
                        <a:cubicBezTo>
                          <a:pt x="2584882" y="2181513"/>
                          <a:pt x="2607832" y="2170645"/>
                          <a:pt x="2625213" y="2153264"/>
                        </a:cubicBezTo>
                        <a:cubicBezTo>
                          <a:pt x="2649311" y="2129166"/>
                          <a:pt x="2678021" y="2079334"/>
                          <a:pt x="2698955" y="2050026"/>
                        </a:cubicBezTo>
                        <a:cubicBezTo>
                          <a:pt x="2713242" y="2030024"/>
                          <a:pt x="2725819" y="2008413"/>
                          <a:pt x="2743200" y="1991032"/>
                        </a:cubicBezTo>
                        <a:cubicBezTo>
                          <a:pt x="2755734" y="1978498"/>
                          <a:pt x="2772697" y="1971367"/>
                          <a:pt x="2787445" y="1961535"/>
                        </a:cubicBezTo>
                        <a:cubicBezTo>
                          <a:pt x="2782529" y="1789471"/>
                          <a:pt x="2781744" y="1617239"/>
                          <a:pt x="2772697" y="1445342"/>
                        </a:cubicBezTo>
                        <a:cubicBezTo>
                          <a:pt x="2771880" y="1429817"/>
                          <a:pt x="2760997" y="1416341"/>
                          <a:pt x="2757948" y="1401097"/>
                        </a:cubicBezTo>
                        <a:cubicBezTo>
                          <a:pt x="2748890" y="1355807"/>
                          <a:pt x="2750665" y="1298039"/>
                          <a:pt x="2728452" y="1253613"/>
                        </a:cubicBezTo>
                        <a:cubicBezTo>
                          <a:pt x="2720525" y="1237759"/>
                          <a:pt x="2708787" y="1224116"/>
                          <a:pt x="2698955" y="1209368"/>
                        </a:cubicBezTo>
                        <a:cubicBezTo>
                          <a:pt x="2673037" y="1131610"/>
                          <a:pt x="2701338" y="1194529"/>
                          <a:pt x="2639961" y="1120877"/>
                        </a:cubicBezTo>
                        <a:cubicBezTo>
                          <a:pt x="2578508" y="1047133"/>
                          <a:pt x="2647339" y="1101214"/>
                          <a:pt x="2566219" y="1047135"/>
                        </a:cubicBezTo>
                        <a:cubicBezTo>
                          <a:pt x="2556387" y="1032387"/>
                          <a:pt x="2549257" y="1015424"/>
                          <a:pt x="2536723" y="1002890"/>
                        </a:cubicBezTo>
                        <a:cubicBezTo>
                          <a:pt x="2524189" y="990356"/>
                          <a:pt x="2504149" y="986733"/>
                          <a:pt x="2492477" y="973393"/>
                        </a:cubicBezTo>
                        <a:cubicBezTo>
                          <a:pt x="2469133" y="946714"/>
                          <a:pt x="2433484" y="884903"/>
                          <a:pt x="2433484" y="884903"/>
                        </a:cubicBezTo>
                        <a:cubicBezTo>
                          <a:pt x="2428568" y="870155"/>
                          <a:pt x="2426286" y="854248"/>
                          <a:pt x="2418736" y="840658"/>
                        </a:cubicBezTo>
                        <a:cubicBezTo>
                          <a:pt x="2377045" y="765615"/>
                          <a:pt x="2374997" y="767423"/>
                          <a:pt x="2330245" y="722671"/>
                        </a:cubicBezTo>
                        <a:lnTo>
                          <a:pt x="2286000" y="678426"/>
                        </a:lnTo>
                        <a:lnTo>
                          <a:pt x="2757948" y="442451"/>
                        </a:lnTo>
                        <a:cubicBezTo>
                          <a:pt x="2773317" y="396346"/>
                          <a:pt x="2788224" y="338693"/>
                          <a:pt x="2831690" y="309716"/>
                        </a:cubicBezTo>
                        <a:cubicBezTo>
                          <a:pt x="2893290" y="268650"/>
                          <a:pt x="2863402" y="292753"/>
                          <a:pt x="2920181" y="235974"/>
                        </a:cubicBezTo>
                        <a:cubicBezTo>
                          <a:pt x="3199581" y="242626"/>
                          <a:pt x="3374605" y="201470"/>
                          <a:pt x="3598607" y="265471"/>
                        </a:cubicBezTo>
                        <a:cubicBezTo>
                          <a:pt x="3613555" y="269742"/>
                          <a:pt x="3628104" y="275303"/>
                          <a:pt x="3642852" y="280219"/>
                        </a:cubicBezTo>
                        <a:lnTo>
                          <a:pt x="3687097" y="412955"/>
                        </a:lnTo>
                        <a:lnTo>
                          <a:pt x="3701845" y="457200"/>
                        </a:lnTo>
                        <a:cubicBezTo>
                          <a:pt x="3733331" y="803531"/>
                          <a:pt x="3723554" y="627136"/>
                          <a:pt x="3701845" y="1224116"/>
                        </a:cubicBezTo>
                        <a:cubicBezTo>
                          <a:pt x="3693889" y="1442903"/>
                          <a:pt x="3742440" y="1393697"/>
                          <a:pt x="3642852" y="1460090"/>
                        </a:cubicBezTo>
                        <a:cubicBezTo>
                          <a:pt x="3637936" y="1474838"/>
                          <a:pt x="3635055" y="1490430"/>
                          <a:pt x="3628103" y="1504335"/>
                        </a:cubicBezTo>
                        <a:cubicBezTo>
                          <a:pt x="3620176" y="1520189"/>
                          <a:pt x="3601371" y="1531072"/>
                          <a:pt x="3598607" y="1548581"/>
                        </a:cubicBezTo>
                        <a:cubicBezTo>
                          <a:pt x="3551046" y="1849805"/>
                          <a:pt x="3634706" y="1708284"/>
                          <a:pt x="3554361" y="1828800"/>
                        </a:cubicBezTo>
                        <a:cubicBezTo>
                          <a:pt x="3549445" y="1843548"/>
                          <a:pt x="3550606" y="1862052"/>
                          <a:pt x="3539613" y="1873045"/>
                        </a:cubicBezTo>
                        <a:cubicBezTo>
                          <a:pt x="3528620" y="1884038"/>
                          <a:pt x="3510914" y="1887793"/>
                          <a:pt x="3495368" y="1887793"/>
                        </a:cubicBezTo>
                        <a:cubicBezTo>
                          <a:pt x="3441068" y="1887793"/>
                          <a:pt x="3387378" y="1875568"/>
                          <a:pt x="3333136" y="1873045"/>
                        </a:cubicBezTo>
                        <a:cubicBezTo>
                          <a:pt x="3002840" y="1857683"/>
                          <a:pt x="2998427" y="1858297"/>
                          <a:pt x="2802194" y="1858297"/>
                        </a:cubicBezTo>
                        <a:lnTo>
                          <a:pt x="2802194" y="1858297"/>
                        </a:lnTo>
                      </a:path>
                    </a:pathLst>
                  </a:cu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/>
                  </a:p>
                </p:txBody>
              </p:sp>
              <p:sp>
                <p:nvSpPr>
                  <p:cNvPr id="16615" name="Text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34548" y="3046091"/>
                    <a:ext cx="944626" cy="2616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sz="1100" b="1">
                        <a:latin typeface="Calibri" panose="020F0502020204030204" pitchFamily="34" charset="0"/>
                      </a:rPr>
                      <a:t>Village 1</a:t>
                    </a:r>
                    <a:endParaRPr lang="en-GB" sz="1100" b="1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6616" name="Text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63107" y="3570299"/>
                    <a:ext cx="944626" cy="2616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sz="1100" b="1">
                        <a:latin typeface="Calibri" panose="020F0502020204030204" pitchFamily="34" charset="0"/>
                      </a:rPr>
                      <a:t>Village 4</a:t>
                    </a:r>
                    <a:endParaRPr lang="en-GB" sz="1100" b="1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6617" name="Text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37947" y="3451859"/>
                    <a:ext cx="944626" cy="2616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sz="1100" b="1">
                        <a:latin typeface="Calibri" panose="020F0502020204030204" pitchFamily="34" charset="0"/>
                      </a:rPr>
                      <a:t>Village 2</a:t>
                    </a:r>
                    <a:endParaRPr lang="en-GB" sz="1100" b="1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6618" name="Text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18481" y="4184329"/>
                    <a:ext cx="944626" cy="2616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sz="1100" b="1">
                        <a:latin typeface="Calibri" panose="020F0502020204030204" pitchFamily="34" charset="0"/>
                      </a:rPr>
                      <a:t>Village 3</a:t>
                    </a:r>
                    <a:endParaRPr lang="en-GB" sz="1100" b="1">
                      <a:latin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6548" name="Group 249"/>
                <p:cNvGrpSpPr>
                  <a:grpSpLocks/>
                </p:cNvGrpSpPr>
                <p:nvPr/>
              </p:nvGrpSpPr>
              <p:grpSpPr bwMode="auto">
                <a:xfrm>
                  <a:off x="3254359" y="4197350"/>
                  <a:ext cx="4621547" cy="1803462"/>
                  <a:chOff x="3254359" y="4197350"/>
                  <a:chExt cx="4621547" cy="1803462"/>
                </a:xfrm>
              </p:grpSpPr>
              <p:grpSp>
                <p:nvGrpSpPr>
                  <p:cNvPr id="16549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7533589" y="5136799"/>
                    <a:ext cx="342317" cy="157170"/>
                    <a:chOff x="6357950" y="1142984"/>
                    <a:chExt cx="2500330" cy="1182942"/>
                  </a:xfrm>
                </p:grpSpPr>
                <p:grpSp>
                  <p:nvGrpSpPr>
                    <p:cNvPr id="16602" name="Group 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357950" y="1160462"/>
                      <a:ext cx="540000" cy="1165464"/>
                      <a:chOff x="6357950" y="1160462"/>
                      <a:chExt cx="540000" cy="1165464"/>
                    </a:xfrm>
                  </p:grpSpPr>
                  <p:sp>
                    <p:nvSpPr>
                      <p:cNvPr id="69" name="Rectangle 68"/>
                      <p:cNvSpPr/>
                      <p:nvPr/>
                    </p:nvSpPr>
                    <p:spPr>
                      <a:xfrm>
                        <a:off x="5935872" y="1127318"/>
                        <a:ext cx="943873" cy="547437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70" name="Rectangle 69"/>
                      <p:cNvSpPr/>
                      <p:nvPr/>
                    </p:nvSpPr>
                    <p:spPr>
                      <a:xfrm>
                        <a:off x="5935872" y="1786734"/>
                        <a:ext cx="943873" cy="534991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603" name="Group 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011393" y="1146996"/>
                      <a:ext cx="540000" cy="1165464"/>
                      <a:chOff x="7000892" y="1146996"/>
                      <a:chExt cx="540000" cy="1165464"/>
                    </a:xfrm>
                  </p:grpSpPr>
                  <p:sp>
                    <p:nvSpPr>
                      <p:cNvPr id="67" name="Rectangle 66"/>
                      <p:cNvSpPr/>
                      <p:nvPr/>
                    </p:nvSpPr>
                    <p:spPr>
                      <a:xfrm>
                        <a:off x="6577087" y="1127316"/>
                        <a:ext cx="977586" cy="547437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68" name="Rectangle 67"/>
                      <p:cNvSpPr/>
                      <p:nvPr/>
                    </p:nvSpPr>
                    <p:spPr>
                      <a:xfrm>
                        <a:off x="6577087" y="1774287"/>
                        <a:ext cx="977586" cy="53499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604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664836" y="1142984"/>
                      <a:ext cx="540000" cy="1165464"/>
                      <a:chOff x="7643834" y="1142984"/>
                      <a:chExt cx="540000" cy="1165464"/>
                    </a:xfrm>
                  </p:grpSpPr>
                  <p:sp>
                    <p:nvSpPr>
                      <p:cNvPr id="65" name="Rectangle 64"/>
                      <p:cNvSpPr/>
                      <p:nvPr/>
                    </p:nvSpPr>
                    <p:spPr>
                      <a:xfrm>
                        <a:off x="7645292" y="1139763"/>
                        <a:ext cx="539356" cy="534991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66" name="Rectangle 65"/>
                      <p:cNvSpPr/>
                      <p:nvPr/>
                    </p:nvSpPr>
                    <p:spPr>
                      <a:xfrm>
                        <a:off x="7645292" y="1774288"/>
                        <a:ext cx="539356" cy="982902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605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18280" y="1142984"/>
                      <a:ext cx="540000" cy="1165464"/>
                      <a:chOff x="8318280" y="1142984"/>
                      <a:chExt cx="540000" cy="1165464"/>
                    </a:xfrm>
                  </p:grpSpPr>
                  <p:sp>
                    <p:nvSpPr>
                      <p:cNvPr id="63" name="Rectangle 62"/>
                      <p:cNvSpPr/>
                      <p:nvPr/>
                    </p:nvSpPr>
                    <p:spPr>
                      <a:xfrm>
                        <a:off x="7913494" y="1139763"/>
                        <a:ext cx="943873" cy="534991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64" name="Rectangle 63"/>
                      <p:cNvSpPr/>
                      <p:nvPr/>
                    </p:nvSpPr>
                    <p:spPr>
                      <a:xfrm>
                        <a:off x="7913494" y="1774288"/>
                        <a:ext cx="943873" cy="982902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6550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5540359" y="4775502"/>
                    <a:ext cx="342483" cy="156862"/>
                    <a:chOff x="6356738" y="1142984"/>
                    <a:chExt cx="2501542" cy="1180624"/>
                  </a:xfrm>
                </p:grpSpPr>
                <p:grpSp>
                  <p:nvGrpSpPr>
                    <p:cNvPr id="16590" name="Group 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356738" y="1164613"/>
                      <a:ext cx="544981" cy="1158995"/>
                      <a:chOff x="6356738" y="1164613"/>
                      <a:chExt cx="544981" cy="1158995"/>
                    </a:xfrm>
                  </p:grpSpPr>
                  <p:sp>
                    <p:nvSpPr>
                      <p:cNvPr id="82" name="Rectangle 81"/>
                      <p:cNvSpPr/>
                      <p:nvPr/>
                    </p:nvSpPr>
                    <p:spPr>
                      <a:xfrm>
                        <a:off x="6357984" y="1184081"/>
                        <a:ext cx="539354" cy="52255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83" name="Rectangle 82"/>
                      <p:cNvSpPr/>
                      <p:nvPr/>
                    </p:nvSpPr>
                    <p:spPr>
                      <a:xfrm>
                        <a:off x="6357984" y="1793733"/>
                        <a:ext cx="561827" cy="534993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91" name="Group 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006076" y="1152660"/>
                      <a:ext cx="544981" cy="1159002"/>
                      <a:chOff x="6995575" y="1152660"/>
                      <a:chExt cx="544981" cy="1159002"/>
                    </a:xfrm>
                  </p:grpSpPr>
                  <p:sp>
                    <p:nvSpPr>
                      <p:cNvPr id="80" name="Rectangle 79"/>
                      <p:cNvSpPr/>
                      <p:nvPr/>
                    </p:nvSpPr>
                    <p:spPr>
                      <a:xfrm>
                        <a:off x="6999199" y="1171642"/>
                        <a:ext cx="516881" cy="52255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81" name="Rectangle 80"/>
                      <p:cNvSpPr/>
                      <p:nvPr/>
                    </p:nvSpPr>
                    <p:spPr>
                      <a:xfrm>
                        <a:off x="6999199" y="1781285"/>
                        <a:ext cx="539354" cy="535001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92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664836" y="1142984"/>
                      <a:ext cx="540000" cy="1165464"/>
                      <a:chOff x="7643834" y="1142984"/>
                      <a:chExt cx="540000" cy="1165464"/>
                    </a:xfrm>
                  </p:grpSpPr>
                  <p:sp>
                    <p:nvSpPr>
                      <p:cNvPr id="78" name="Rectangle 77"/>
                      <p:cNvSpPr/>
                      <p:nvPr/>
                    </p:nvSpPr>
                    <p:spPr>
                      <a:xfrm>
                        <a:off x="7662888" y="1146762"/>
                        <a:ext cx="977573" cy="534991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79" name="Rectangle 78"/>
                      <p:cNvSpPr/>
                      <p:nvPr/>
                    </p:nvSpPr>
                    <p:spPr>
                      <a:xfrm>
                        <a:off x="7662888" y="1781287"/>
                        <a:ext cx="977573" cy="547437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93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18280" y="1142984"/>
                      <a:ext cx="540000" cy="1165464"/>
                      <a:chOff x="8318280" y="1142984"/>
                      <a:chExt cx="540000" cy="1165464"/>
                    </a:xfrm>
                  </p:grpSpPr>
                  <p:sp>
                    <p:nvSpPr>
                      <p:cNvPr id="76" name="Rectangle 75"/>
                      <p:cNvSpPr/>
                      <p:nvPr/>
                    </p:nvSpPr>
                    <p:spPr>
                      <a:xfrm>
                        <a:off x="8335607" y="1146762"/>
                        <a:ext cx="528116" cy="534991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77" name="Rectangle 76"/>
                      <p:cNvSpPr/>
                      <p:nvPr/>
                    </p:nvSpPr>
                    <p:spPr>
                      <a:xfrm>
                        <a:off x="8335607" y="1781287"/>
                        <a:ext cx="528116" cy="547437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6551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5826288" y="5843642"/>
                    <a:ext cx="342317" cy="157170"/>
                    <a:chOff x="6357950" y="1142984"/>
                    <a:chExt cx="2500330" cy="1182942"/>
                  </a:xfrm>
                </p:grpSpPr>
                <p:grpSp>
                  <p:nvGrpSpPr>
                    <p:cNvPr id="16578" name="Group 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357950" y="1160462"/>
                      <a:ext cx="540000" cy="1165464"/>
                      <a:chOff x="6357950" y="1160462"/>
                      <a:chExt cx="540000" cy="1165464"/>
                    </a:xfrm>
                  </p:grpSpPr>
                  <p:sp>
                    <p:nvSpPr>
                      <p:cNvPr id="95" name="Rectangle 94"/>
                      <p:cNvSpPr/>
                      <p:nvPr/>
                    </p:nvSpPr>
                    <p:spPr>
                      <a:xfrm>
                        <a:off x="6360718" y="1132342"/>
                        <a:ext cx="539356" cy="547437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96" name="Rectangle 95"/>
                      <p:cNvSpPr/>
                      <p:nvPr/>
                    </p:nvSpPr>
                    <p:spPr>
                      <a:xfrm>
                        <a:off x="6360718" y="1766874"/>
                        <a:ext cx="539356" cy="559874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79" name="Group 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011393" y="1146996"/>
                      <a:ext cx="540000" cy="1165464"/>
                      <a:chOff x="7000892" y="1146996"/>
                      <a:chExt cx="540000" cy="1165464"/>
                    </a:xfrm>
                  </p:grpSpPr>
                  <p:sp>
                    <p:nvSpPr>
                      <p:cNvPr id="93" name="Rectangle 92"/>
                      <p:cNvSpPr/>
                      <p:nvPr/>
                    </p:nvSpPr>
                    <p:spPr>
                      <a:xfrm>
                        <a:off x="7001932" y="1119902"/>
                        <a:ext cx="539356" cy="547437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94" name="Rectangle 93"/>
                      <p:cNvSpPr/>
                      <p:nvPr/>
                    </p:nvSpPr>
                    <p:spPr>
                      <a:xfrm>
                        <a:off x="7001932" y="1754427"/>
                        <a:ext cx="539356" cy="559882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80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664836" y="1142984"/>
                      <a:ext cx="540000" cy="1165464"/>
                      <a:chOff x="7643834" y="1142984"/>
                      <a:chExt cx="540000" cy="1165464"/>
                    </a:xfrm>
                  </p:grpSpPr>
                  <p:sp>
                    <p:nvSpPr>
                      <p:cNvPr id="91" name="Rectangle 90"/>
                      <p:cNvSpPr/>
                      <p:nvPr/>
                    </p:nvSpPr>
                    <p:spPr>
                      <a:xfrm>
                        <a:off x="7643147" y="1144787"/>
                        <a:ext cx="977586" cy="534991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92" name="Rectangle 91"/>
                      <p:cNvSpPr/>
                      <p:nvPr/>
                    </p:nvSpPr>
                    <p:spPr>
                      <a:xfrm>
                        <a:off x="7643147" y="1779311"/>
                        <a:ext cx="977586" cy="53499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81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18280" y="1142984"/>
                      <a:ext cx="540000" cy="1165464"/>
                      <a:chOff x="8318280" y="1142984"/>
                      <a:chExt cx="540000" cy="1165464"/>
                    </a:xfrm>
                  </p:grpSpPr>
                  <p:sp>
                    <p:nvSpPr>
                      <p:cNvPr id="89" name="Rectangle 88"/>
                      <p:cNvSpPr/>
                      <p:nvPr/>
                    </p:nvSpPr>
                    <p:spPr>
                      <a:xfrm>
                        <a:off x="8315866" y="1144787"/>
                        <a:ext cx="539356" cy="534991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90" name="Rectangle 89"/>
                      <p:cNvSpPr/>
                      <p:nvPr/>
                    </p:nvSpPr>
                    <p:spPr>
                      <a:xfrm>
                        <a:off x="8315866" y="1779311"/>
                        <a:ext cx="539356" cy="534999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6552" name="Group 96"/>
                  <p:cNvGrpSpPr>
                    <a:grpSpLocks/>
                  </p:cNvGrpSpPr>
                  <p:nvPr/>
                </p:nvGrpSpPr>
                <p:grpSpPr bwMode="auto">
                  <a:xfrm>
                    <a:off x="4566773" y="4197350"/>
                    <a:ext cx="341761" cy="156973"/>
                    <a:chOff x="6357950" y="1144467"/>
                    <a:chExt cx="2496268" cy="1181459"/>
                  </a:xfrm>
                </p:grpSpPr>
                <p:grpSp>
                  <p:nvGrpSpPr>
                    <p:cNvPr id="16566" name="Group 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357950" y="1160462"/>
                      <a:ext cx="540000" cy="1165464"/>
                      <a:chOff x="6357950" y="1160462"/>
                      <a:chExt cx="540000" cy="1165464"/>
                    </a:xfrm>
                  </p:grpSpPr>
                  <p:sp>
                    <p:nvSpPr>
                      <p:cNvPr id="108" name="Rectangle 107"/>
                      <p:cNvSpPr/>
                      <p:nvPr/>
                    </p:nvSpPr>
                    <p:spPr>
                      <a:xfrm>
                        <a:off x="6357702" y="1132647"/>
                        <a:ext cx="561822" cy="559886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09" name="Rectangle 108"/>
                      <p:cNvSpPr/>
                      <p:nvPr/>
                    </p:nvSpPr>
                    <p:spPr>
                      <a:xfrm>
                        <a:off x="6357702" y="1792068"/>
                        <a:ext cx="561822" cy="534995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67" name="Group 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011393" y="1146996"/>
                      <a:ext cx="540000" cy="1165464"/>
                      <a:chOff x="7000892" y="1146996"/>
                      <a:chExt cx="540000" cy="1165464"/>
                    </a:xfrm>
                  </p:grpSpPr>
                  <p:sp>
                    <p:nvSpPr>
                      <p:cNvPr id="106" name="Rectangle 105"/>
                      <p:cNvSpPr/>
                      <p:nvPr/>
                    </p:nvSpPr>
                    <p:spPr>
                      <a:xfrm>
                        <a:off x="6998917" y="1145092"/>
                        <a:ext cx="539349" cy="53499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07" name="Rectangle 106"/>
                      <p:cNvSpPr/>
                      <p:nvPr/>
                    </p:nvSpPr>
                    <p:spPr>
                      <a:xfrm>
                        <a:off x="6998917" y="1779621"/>
                        <a:ext cx="539349" cy="535002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68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659906" y="1144467"/>
                      <a:ext cx="544974" cy="1175165"/>
                      <a:chOff x="7638904" y="1144467"/>
                      <a:chExt cx="544974" cy="1175165"/>
                    </a:xfrm>
                  </p:grpSpPr>
                  <p:sp>
                    <p:nvSpPr>
                      <p:cNvPr id="104" name="Rectangle 103"/>
                      <p:cNvSpPr/>
                      <p:nvPr/>
                    </p:nvSpPr>
                    <p:spPr>
                      <a:xfrm>
                        <a:off x="7640129" y="1145094"/>
                        <a:ext cx="539354" cy="534994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05" name="Rectangle 104"/>
                      <p:cNvSpPr/>
                      <p:nvPr/>
                    </p:nvSpPr>
                    <p:spPr>
                      <a:xfrm>
                        <a:off x="7640129" y="1767184"/>
                        <a:ext cx="516881" cy="52255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69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20836" y="1144467"/>
                      <a:ext cx="533382" cy="1175165"/>
                      <a:chOff x="8320836" y="1144467"/>
                      <a:chExt cx="533382" cy="1175165"/>
                    </a:xfrm>
                  </p:grpSpPr>
                  <p:sp>
                    <p:nvSpPr>
                      <p:cNvPr id="102" name="Rectangle 101"/>
                      <p:cNvSpPr/>
                      <p:nvPr/>
                    </p:nvSpPr>
                    <p:spPr>
                      <a:xfrm>
                        <a:off x="8324085" y="1145094"/>
                        <a:ext cx="528116" cy="534994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03" name="Rectangle 102"/>
                      <p:cNvSpPr/>
                      <p:nvPr/>
                    </p:nvSpPr>
                    <p:spPr>
                      <a:xfrm>
                        <a:off x="8324085" y="1767184"/>
                        <a:ext cx="516876" cy="52255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6553" name="Group 109"/>
                  <p:cNvGrpSpPr>
                    <a:grpSpLocks/>
                  </p:cNvGrpSpPr>
                  <p:nvPr/>
                </p:nvGrpSpPr>
                <p:grpSpPr bwMode="auto">
                  <a:xfrm>
                    <a:off x="3254359" y="5143638"/>
                    <a:ext cx="342383" cy="157024"/>
                    <a:chOff x="6357468" y="1142984"/>
                    <a:chExt cx="2500812" cy="1181843"/>
                  </a:xfrm>
                </p:grpSpPr>
                <p:grpSp>
                  <p:nvGrpSpPr>
                    <p:cNvPr id="16554" name="Group 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357468" y="1165841"/>
                      <a:ext cx="544981" cy="1158986"/>
                      <a:chOff x="6357468" y="1165841"/>
                      <a:chExt cx="544981" cy="1158986"/>
                    </a:xfrm>
                  </p:grpSpPr>
                  <p:sp>
                    <p:nvSpPr>
                      <p:cNvPr id="121" name="Rectangle 120"/>
                      <p:cNvSpPr/>
                      <p:nvPr/>
                    </p:nvSpPr>
                    <p:spPr>
                      <a:xfrm>
                        <a:off x="6358537" y="1162949"/>
                        <a:ext cx="539354" cy="534993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22" name="Rectangle 121"/>
                      <p:cNvSpPr/>
                      <p:nvPr/>
                    </p:nvSpPr>
                    <p:spPr>
                      <a:xfrm>
                        <a:off x="6358537" y="1785038"/>
                        <a:ext cx="561827" cy="534993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55" name="Group 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011393" y="1146996"/>
                      <a:ext cx="540000" cy="1165464"/>
                      <a:chOff x="7000892" y="1146996"/>
                      <a:chExt cx="540000" cy="1165464"/>
                    </a:xfrm>
                  </p:grpSpPr>
                  <p:sp>
                    <p:nvSpPr>
                      <p:cNvPr id="119" name="Rectangle 118"/>
                      <p:cNvSpPr/>
                      <p:nvPr/>
                    </p:nvSpPr>
                    <p:spPr>
                      <a:xfrm>
                        <a:off x="6999752" y="1100732"/>
                        <a:ext cx="539349" cy="54744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20" name="Rectangle 119"/>
                      <p:cNvSpPr/>
                      <p:nvPr/>
                    </p:nvSpPr>
                    <p:spPr>
                      <a:xfrm>
                        <a:off x="6999752" y="1747707"/>
                        <a:ext cx="539349" cy="55988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56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664836" y="1142984"/>
                      <a:ext cx="540000" cy="1165464"/>
                      <a:chOff x="7643834" y="1142984"/>
                      <a:chExt cx="540000" cy="1165464"/>
                    </a:xfrm>
                  </p:grpSpPr>
                  <p:sp>
                    <p:nvSpPr>
                      <p:cNvPr id="117" name="Rectangle 116"/>
                      <p:cNvSpPr/>
                      <p:nvPr/>
                    </p:nvSpPr>
                    <p:spPr>
                      <a:xfrm>
                        <a:off x="7663440" y="1138062"/>
                        <a:ext cx="977573" cy="53499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18" name="Rectangle 117"/>
                      <p:cNvSpPr/>
                      <p:nvPr/>
                    </p:nvSpPr>
                    <p:spPr>
                      <a:xfrm>
                        <a:off x="7663440" y="1772591"/>
                        <a:ext cx="977573" cy="535002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16557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18280" y="1142984"/>
                      <a:ext cx="540000" cy="1165464"/>
                      <a:chOff x="8318280" y="1142984"/>
                      <a:chExt cx="540000" cy="1165464"/>
                    </a:xfrm>
                  </p:grpSpPr>
                  <p:sp>
                    <p:nvSpPr>
                      <p:cNvPr id="115" name="Rectangle 114"/>
                      <p:cNvSpPr/>
                      <p:nvPr/>
                    </p:nvSpPr>
                    <p:spPr>
                      <a:xfrm>
                        <a:off x="8336159" y="1138062"/>
                        <a:ext cx="539349" cy="53499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16" name="Rectangle 115"/>
                      <p:cNvSpPr/>
                      <p:nvPr/>
                    </p:nvSpPr>
                    <p:spPr>
                      <a:xfrm>
                        <a:off x="8336159" y="1772591"/>
                        <a:ext cx="539349" cy="535002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</p:grpSp>
          </p:grpSp>
          <p:grpSp>
            <p:nvGrpSpPr>
              <p:cNvPr id="16409" name="Group 242"/>
              <p:cNvGrpSpPr>
                <a:grpSpLocks/>
              </p:cNvGrpSpPr>
              <p:nvPr/>
            </p:nvGrpSpPr>
            <p:grpSpPr bwMode="auto">
              <a:xfrm>
                <a:off x="3251200" y="3916363"/>
                <a:ext cx="5607050" cy="2513012"/>
                <a:chOff x="2611464" y="3916363"/>
                <a:chExt cx="5607050" cy="2513012"/>
              </a:xfrm>
            </p:grpSpPr>
            <p:sp>
              <p:nvSpPr>
                <p:cNvPr id="123" name="Rounded Rectangle 122"/>
                <p:cNvSpPr/>
                <p:nvPr/>
              </p:nvSpPr>
              <p:spPr bwMode="auto">
                <a:xfrm>
                  <a:off x="3611696" y="4487206"/>
                  <a:ext cx="72303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4" name="Rounded Rectangle 123"/>
                <p:cNvSpPr/>
                <p:nvPr/>
              </p:nvSpPr>
              <p:spPr bwMode="auto">
                <a:xfrm>
                  <a:off x="3647078" y="4750042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5" name="Rounded Rectangle 124"/>
                <p:cNvSpPr/>
                <p:nvPr/>
              </p:nvSpPr>
              <p:spPr bwMode="auto">
                <a:xfrm>
                  <a:off x="3825529" y="4500431"/>
                  <a:ext cx="72304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6" name="Rounded Rectangle 125"/>
                <p:cNvSpPr/>
                <p:nvPr/>
              </p:nvSpPr>
              <p:spPr bwMode="auto">
                <a:xfrm>
                  <a:off x="3860912" y="4786410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7" name="Rounded Rectangle 126"/>
                <p:cNvSpPr/>
                <p:nvPr/>
              </p:nvSpPr>
              <p:spPr bwMode="auto">
                <a:xfrm>
                  <a:off x="4040902" y="4644247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8" name="Rounded Rectangle 127"/>
                <p:cNvSpPr/>
                <p:nvPr/>
              </p:nvSpPr>
              <p:spPr bwMode="auto">
                <a:xfrm>
                  <a:off x="3754764" y="5001307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9" name="Rounded Rectangle 128"/>
                <p:cNvSpPr/>
                <p:nvPr/>
              </p:nvSpPr>
              <p:spPr bwMode="auto">
                <a:xfrm>
                  <a:off x="2611753" y="5036022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1" name="Rounded Rectangle 130"/>
                <p:cNvSpPr/>
                <p:nvPr/>
              </p:nvSpPr>
              <p:spPr bwMode="auto">
                <a:xfrm>
                  <a:off x="2897890" y="5178185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3" name="Rounded Rectangle 132"/>
                <p:cNvSpPr/>
                <p:nvPr/>
              </p:nvSpPr>
              <p:spPr bwMode="auto">
                <a:xfrm>
                  <a:off x="2968656" y="5429450"/>
                  <a:ext cx="72303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7" name="Rounded Rectangle 136"/>
                <p:cNvSpPr/>
                <p:nvPr/>
              </p:nvSpPr>
              <p:spPr bwMode="auto">
                <a:xfrm>
                  <a:off x="4183971" y="4786410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8" name="Rounded Rectangle 137"/>
                <p:cNvSpPr/>
                <p:nvPr/>
              </p:nvSpPr>
              <p:spPr bwMode="auto">
                <a:xfrm>
                  <a:off x="4217815" y="5047593"/>
                  <a:ext cx="72303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9" name="Rounded Rectangle 138"/>
                <p:cNvSpPr/>
                <p:nvPr/>
              </p:nvSpPr>
              <p:spPr bwMode="auto">
                <a:xfrm>
                  <a:off x="4397804" y="4799634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0" name="Rounded Rectangle 139"/>
                <p:cNvSpPr/>
                <p:nvPr/>
              </p:nvSpPr>
              <p:spPr bwMode="auto">
                <a:xfrm>
                  <a:off x="4433188" y="5083960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1" name="Rounded Rectangle 140"/>
                <p:cNvSpPr/>
                <p:nvPr/>
              </p:nvSpPr>
              <p:spPr bwMode="auto">
                <a:xfrm>
                  <a:off x="4611639" y="4941797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2" name="Rounded Rectangle 141"/>
                <p:cNvSpPr/>
                <p:nvPr/>
              </p:nvSpPr>
              <p:spPr bwMode="auto">
                <a:xfrm>
                  <a:off x="4327039" y="5298858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3" name="Rounded Rectangle 142"/>
                <p:cNvSpPr/>
                <p:nvPr/>
              </p:nvSpPr>
              <p:spPr bwMode="auto">
                <a:xfrm>
                  <a:off x="4754707" y="4571512"/>
                  <a:ext cx="72304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4" name="Rounded Rectangle 143"/>
                <p:cNvSpPr/>
                <p:nvPr/>
              </p:nvSpPr>
              <p:spPr bwMode="auto">
                <a:xfrm>
                  <a:off x="4790090" y="4834349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5" name="Rounded Rectangle 144"/>
                <p:cNvSpPr/>
                <p:nvPr/>
              </p:nvSpPr>
              <p:spPr bwMode="auto">
                <a:xfrm>
                  <a:off x="4970080" y="4584736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6" name="Rounded Rectangle 145"/>
                <p:cNvSpPr/>
                <p:nvPr/>
              </p:nvSpPr>
              <p:spPr bwMode="auto">
                <a:xfrm>
                  <a:off x="5003924" y="4870716"/>
                  <a:ext cx="72304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7" name="Rounded Rectangle 146"/>
                <p:cNvSpPr/>
                <p:nvPr/>
              </p:nvSpPr>
              <p:spPr bwMode="auto">
                <a:xfrm>
                  <a:off x="5183914" y="4726900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8" name="Rounded Rectangle 147"/>
                <p:cNvSpPr/>
                <p:nvPr/>
              </p:nvSpPr>
              <p:spPr bwMode="auto">
                <a:xfrm>
                  <a:off x="4897777" y="5083960"/>
                  <a:ext cx="72303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9" name="Rounded Rectangle 148"/>
                <p:cNvSpPr/>
                <p:nvPr/>
              </p:nvSpPr>
              <p:spPr bwMode="auto">
                <a:xfrm>
                  <a:off x="3968599" y="4143370"/>
                  <a:ext cx="72303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0" name="Rounded Rectangle 149"/>
                <p:cNvSpPr/>
                <p:nvPr/>
              </p:nvSpPr>
              <p:spPr bwMode="auto">
                <a:xfrm>
                  <a:off x="4003981" y="4406206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1" name="Rounded Rectangle 150"/>
                <p:cNvSpPr/>
                <p:nvPr/>
              </p:nvSpPr>
              <p:spPr bwMode="auto">
                <a:xfrm>
                  <a:off x="4183971" y="4156594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2" name="Rounded Rectangle 151"/>
                <p:cNvSpPr/>
                <p:nvPr/>
              </p:nvSpPr>
              <p:spPr bwMode="auto">
                <a:xfrm>
                  <a:off x="4217815" y="4442573"/>
                  <a:ext cx="72303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3" name="Rounded Rectangle 152"/>
                <p:cNvSpPr/>
                <p:nvPr/>
              </p:nvSpPr>
              <p:spPr bwMode="auto">
                <a:xfrm>
                  <a:off x="4397804" y="4298758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4" name="Rounded Rectangle 153"/>
                <p:cNvSpPr/>
                <p:nvPr/>
              </p:nvSpPr>
              <p:spPr bwMode="auto">
                <a:xfrm>
                  <a:off x="4111667" y="4655818"/>
                  <a:ext cx="72304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5" name="Rounded Rectangle 154"/>
                <p:cNvSpPr/>
                <p:nvPr/>
              </p:nvSpPr>
              <p:spPr bwMode="auto">
                <a:xfrm>
                  <a:off x="3754764" y="5143471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6" name="Rounded Rectangle 155"/>
                <p:cNvSpPr/>
                <p:nvPr/>
              </p:nvSpPr>
              <p:spPr bwMode="auto">
                <a:xfrm>
                  <a:off x="3790147" y="5404654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7" name="Rounded Rectangle 156"/>
                <p:cNvSpPr/>
                <p:nvPr/>
              </p:nvSpPr>
              <p:spPr bwMode="auto">
                <a:xfrm>
                  <a:off x="3968599" y="5156695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8" name="Rounded Rectangle 157"/>
                <p:cNvSpPr/>
                <p:nvPr/>
              </p:nvSpPr>
              <p:spPr bwMode="auto">
                <a:xfrm>
                  <a:off x="4003981" y="5441021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9" name="Rounded Rectangle 158"/>
                <p:cNvSpPr/>
                <p:nvPr/>
              </p:nvSpPr>
              <p:spPr bwMode="auto">
                <a:xfrm>
                  <a:off x="4183971" y="5298858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0" name="Rounded Rectangle 159"/>
                <p:cNvSpPr/>
                <p:nvPr/>
              </p:nvSpPr>
              <p:spPr bwMode="auto">
                <a:xfrm>
                  <a:off x="3897833" y="5655919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1" name="Rounded Rectangle 160"/>
                <p:cNvSpPr/>
                <p:nvPr/>
              </p:nvSpPr>
              <p:spPr bwMode="auto">
                <a:xfrm>
                  <a:off x="4611639" y="5274063"/>
                  <a:ext cx="72303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2" name="Rounded Rectangle 161"/>
                <p:cNvSpPr/>
                <p:nvPr/>
              </p:nvSpPr>
              <p:spPr bwMode="auto">
                <a:xfrm>
                  <a:off x="4647021" y="5535246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3" name="Rounded Rectangle 162"/>
                <p:cNvSpPr/>
                <p:nvPr/>
              </p:nvSpPr>
              <p:spPr bwMode="auto">
                <a:xfrm>
                  <a:off x="4827011" y="5285634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4" name="Rounded Rectangle 163"/>
                <p:cNvSpPr/>
                <p:nvPr/>
              </p:nvSpPr>
              <p:spPr bwMode="auto">
                <a:xfrm>
                  <a:off x="4860856" y="5571614"/>
                  <a:ext cx="72303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5" name="Rounded Rectangle 164"/>
                <p:cNvSpPr/>
                <p:nvPr/>
              </p:nvSpPr>
              <p:spPr bwMode="auto">
                <a:xfrm>
                  <a:off x="5040845" y="5429450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6" name="Rounded Rectangle 165"/>
                <p:cNvSpPr/>
                <p:nvPr/>
              </p:nvSpPr>
              <p:spPr bwMode="auto">
                <a:xfrm>
                  <a:off x="4754707" y="5786511"/>
                  <a:ext cx="72304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7" name="Rounded Rectangle 166"/>
                <p:cNvSpPr/>
                <p:nvPr/>
              </p:nvSpPr>
              <p:spPr bwMode="auto">
                <a:xfrm>
                  <a:off x="5254679" y="4988083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8" name="Rounded Rectangle 167"/>
                <p:cNvSpPr/>
                <p:nvPr/>
              </p:nvSpPr>
              <p:spPr bwMode="auto">
                <a:xfrm>
                  <a:off x="5290061" y="5249266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9" name="Rounded Rectangle 168"/>
                <p:cNvSpPr/>
                <p:nvPr/>
              </p:nvSpPr>
              <p:spPr bwMode="auto">
                <a:xfrm>
                  <a:off x="5470052" y="5001307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0" name="Rounded Rectangle 169"/>
                <p:cNvSpPr/>
                <p:nvPr/>
              </p:nvSpPr>
              <p:spPr bwMode="auto">
                <a:xfrm>
                  <a:off x="5503896" y="5285634"/>
                  <a:ext cx="72303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1" name="Rounded Rectangle 170"/>
                <p:cNvSpPr/>
                <p:nvPr/>
              </p:nvSpPr>
              <p:spPr bwMode="auto">
                <a:xfrm>
                  <a:off x="5683885" y="5143471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2" name="Rounded Rectangle 171"/>
                <p:cNvSpPr/>
                <p:nvPr/>
              </p:nvSpPr>
              <p:spPr bwMode="auto">
                <a:xfrm>
                  <a:off x="5397748" y="5500531"/>
                  <a:ext cx="72304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3" name="Rounded Rectangle 172"/>
                <p:cNvSpPr/>
                <p:nvPr/>
              </p:nvSpPr>
              <p:spPr bwMode="auto">
                <a:xfrm>
                  <a:off x="6113092" y="4640940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4" name="Rounded Rectangle 173"/>
                <p:cNvSpPr/>
                <p:nvPr/>
              </p:nvSpPr>
              <p:spPr bwMode="auto">
                <a:xfrm>
                  <a:off x="6146936" y="4902124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5" name="Rounded Rectangle 174"/>
                <p:cNvSpPr/>
                <p:nvPr/>
              </p:nvSpPr>
              <p:spPr bwMode="auto">
                <a:xfrm>
                  <a:off x="6326925" y="4652512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6" name="Rounded Rectangle 175"/>
                <p:cNvSpPr/>
                <p:nvPr/>
              </p:nvSpPr>
              <p:spPr bwMode="auto">
                <a:xfrm>
                  <a:off x="6362309" y="4938491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7" name="Rounded Rectangle 176"/>
                <p:cNvSpPr/>
                <p:nvPr/>
              </p:nvSpPr>
              <p:spPr bwMode="auto">
                <a:xfrm>
                  <a:off x="6540760" y="4796328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8" name="Rounded Rectangle 177"/>
                <p:cNvSpPr/>
                <p:nvPr/>
              </p:nvSpPr>
              <p:spPr bwMode="auto">
                <a:xfrm>
                  <a:off x="6254622" y="5153389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9" name="Rounded Rectangle 178"/>
                <p:cNvSpPr/>
                <p:nvPr/>
              </p:nvSpPr>
              <p:spPr bwMode="auto">
                <a:xfrm>
                  <a:off x="5683885" y="4143370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0" name="Rounded Rectangle 179"/>
                <p:cNvSpPr/>
                <p:nvPr/>
              </p:nvSpPr>
              <p:spPr bwMode="auto">
                <a:xfrm>
                  <a:off x="5719268" y="4406206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1" name="Rounded Rectangle 180"/>
                <p:cNvSpPr/>
                <p:nvPr/>
              </p:nvSpPr>
              <p:spPr bwMode="auto">
                <a:xfrm>
                  <a:off x="5897720" y="4156594"/>
                  <a:ext cx="72303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2" name="Rounded Rectangle 181"/>
                <p:cNvSpPr/>
                <p:nvPr/>
              </p:nvSpPr>
              <p:spPr bwMode="auto">
                <a:xfrm>
                  <a:off x="5933102" y="4442573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3" name="Rounded Rectangle 182"/>
                <p:cNvSpPr/>
                <p:nvPr/>
              </p:nvSpPr>
              <p:spPr bwMode="auto">
                <a:xfrm>
                  <a:off x="6113092" y="4298758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4" name="Rounded Rectangle 183"/>
                <p:cNvSpPr/>
                <p:nvPr/>
              </p:nvSpPr>
              <p:spPr bwMode="auto">
                <a:xfrm>
                  <a:off x="5826954" y="4655818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5" name="Rounded Rectangle 184"/>
                <p:cNvSpPr/>
                <p:nvPr/>
              </p:nvSpPr>
              <p:spPr bwMode="auto">
                <a:xfrm>
                  <a:off x="3111724" y="4500431"/>
                  <a:ext cx="72304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7" name="Rounded Rectangle 186"/>
                <p:cNvSpPr/>
                <p:nvPr/>
              </p:nvSpPr>
              <p:spPr bwMode="auto">
                <a:xfrm>
                  <a:off x="3325558" y="4513655"/>
                  <a:ext cx="72303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9" name="Rounded Rectangle 188"/>
                <p:cNvSpPr/>
                <p:nvPr/>
              </p:nvSpPr>
              <p:spPr bwMode="auto">
                <a:xfrm>
                  <a:off x="3540931" y="4655818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0" name="Rounded Rectangle 189"/>
                <p:cNvSpPr/>
                <p:nvPr/>
              </p:nvSpPr>
              <p:spPr bwMode="auto">
                <a:xfrm>
                  <a:off x="3254793" y="5012879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1" name="Rounded Rectangle 190"/>
                <p:cNvSpPr/>
                <p:nvPr/>
              </p:nvSpPr>
              <p:spPr bwMode="auto">
                <a:xfrm>
                  <a:off x="5826954" y="5201328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2" name="Rounded Rectangle 191"/>
                <p:cNvSpPr/>
                <p:nvPr/>
              </p:nvSpPr>
              <p:spPr bwMode="auto">
                <a:xfrm>
                  <a:off x="5860799" y="5464164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3" name="Rounded Rectangle 192"/>
                <p:cNvSpPr/>
                <p:nvPr/>
              </p:nvSpPr>
              <p:spPr bwMode="auto">
                <a:xfrm>
                  <a:off x="6040788" y="5214553"/>
                  <a:ext cx="72304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4" name="Rounded Rectangle 193"/>
                <p:cNvSpPr/>
                <p:nvPr/>
              </p:nvSpPr>
              <p:spPr bwMode="auto">
                <a:xfrm>
                  <a:off x="6076171" y="5500531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5" name="Rounded Rectangle 194"/>
                <p:cNvSpPr/>
                <p:nvPr/>
              </p:nvSpPr>
              <p:spPr bwMode="auto">
                <a:xfrm>
                  <a:off x="6254622" y="5358368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6" name="Rounded Rectangle 195"/>
                <p:cNvSpPr/>
                <p:nvPr/>
              </p:nvSpPr>
              <p:spPr bwMode="auto">
                <a:xfrm>
                  <a:off x="5970023" y="5715429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7" name="Rounded Rectangle 196"/>
                <p:cNvSpPr/>
                <p:nvPr/>
              </p:nvSpPr>
              <p:spPr bwMode="auto">
                <a:xfrm>
                  <a:off x="4970080" y="5715429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8" name="Rounded Rectangle 197"/>
                <p:cNvSpPr/>
                <p:nvPr/>
              </p:nvSpPr>
              <p:spPr bwMode="auto">
                <a:xfrm>
                  <a:off x="5003924" y="5976613"/>
                  <a:ext cx="72304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9" name="Rounded Rectangle 198"/>
                <p:cNvSpPr/>
                <p:nvPr/>
              </p:nvSpPr>
              <p:spPr bwMode="auto">
                <a:xfrm>
                  <a:off x="5183914" y="5727001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0" name="Rounded Rectangle 199"/>
                <p:cNvSpPr/>
                <p:nvPr/>
              </p:nvSpPr>
              <p:spPr bwMode="auto">
                <a:xfrm>
                  <a:off x="5219296" y="6012980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1" name="Rounded Rectangle 200"/>
                <p:cNvSpPr/>
                <p:nvPr/>
              </p:nvSpPr>
              <p:spPr bwMode="auto">
                <a:xfrm>
                  <a:off x="5397748" y="5870817"/>
                  <a:ext cx="72304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2" name="Rounded Rectangle 201"/>
                <p:cNvSpPr/>
                <p:nvPr/>
              </p:nvSpPr>
              <p:spPr bwMode="auto">
                <a:xfrm>
                  <a:off x="5111610" y="6227878"/>
                  <a:ext cx="72304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3" name="Rounded Rectangle 202"/>
                <p:cNvSpPr/>
                <p:nvPr/>
              </p:nvSpPr>
              <p:spPr bwMode="auto">
                <a:xfrm>
                  <a:off x="6397691" y="5345144"/>
                  <a:ext cx="72304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4" name="Rounded Rectangle 203"/>
                <p:cNvSpPr/>
                <p:nvPr/>
              </p:nvSpPr>
              <p:spPr bwMode="auto">
                <a:xfrm>
                  <a:off x="6433074" y="5606327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5" name="Rounded Rectangle 204"/>
                <p:cNvSpPr/>
                <p:nvPr/>
              </p:nvSpPr>
              <p:spPr bwMode="auto">
                <a:xfrm>
                  <a:off x="6613063" y="5358368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6" name="Rounded Rectangle 205"/>
                <p:cNvSpPr/>
                <p:nvPr/>
              </p:nvSpPr>
              <p:spPr bwMode="auto">
                <a:xfrm>
                  <a:off x="6646907" y="5642695"/>
                  <a:ext cx="72304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7" name="Rounded Rectangle 206"/>
                <p:cNvSpPr/>
                <p:nvPr/>
              </p:nvSpPr>
              <p:spPr bwMode="auto">
                <a:xfrm>
                  <a:off x="6826898" y="5500531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8" name="Rounded Rectangle 207"/>
                <p:cNvSpPr/>
                <p:nvPr/>
              </p:nvSpPr>
              <p:spPr bwMode="auto">
                <a:xfrm>
                  <a:off x="6540760" y="5857592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9" name="Rounded Rectangle 208"/>
                <p:cNvSpPr/>
                <p:nvPr/>
              </p:nvSpPr>
              <p:spPr bwMode="auto">
                <a:xfrm>
                  <a:off x="6969966" y="5285634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0" name="Rounded Rectangle 209"/>
                <p:cNvSpPr/>
                <p:nvPr/>
              </p:nvSpPr>
              <p:spPr bwMode="auto">
                <a:xfrm>
                  <a:off x="7005349" y="5548471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1" name="Rounded Rectangle 210"/>
                <p:cNvSpPr/>
                <p:nvPr/>
              </p:nvSpPr>
              <p:spPr bwMode="auto">
                <a:xfrm>
                  <a:off x="7183800" y="5298858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2" name="Rounded Rectangle 211"/>
                <p:cNvSpPr/>
                <p:nvPr/>
              </p:nvSpPr>
              <p:spPr bwMode="auto">
                <a:xfrm>
                  <a:off x="7219182" y="5584838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3" name="Rounded Rectangle 212"/>
                <p:cNvSpPr/>
                <p:nvPr/>
              </p:nvSpPr>
              <p:spPr bwMode="auto">
                <a:xfrm>
                  <a:off x="7397634" y="5441021"/>
                  <a:ext cx="72304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4" name="Rounded Rectangle 213"/>
                <p:cNvSpPr/>
                <p:nvPr/>
              </p:nvSpPr>
              <p:spPr bwMode="auto">
                <a:xfrm>
                  <a:off x="7113035" y="5798082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5" name="Rounded Rectangle 214"/>
                <p:cNvSpPr/>
                <p:nvPr/>
              </p:nvSpPr>
              <p:spPr bwMode="auto">
                <a:xfrm>
                  <a:off x="6826898" y="4287186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6" name="Rounded Rectangle 215"/>
                <p:cNvSpPr/>
                <p:nvPr/>
              </p:nvSpPr>
              <p:spPr bwMode="auto">
                <a:xfrm>
                  <a:off x="6862280" y="4548369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7" name="Rounded Rectangle 216"/>
                <p:cNvSpPr/>
                <p:nvPr/>
              </p:nvSpPr>
              <p:spPr bwMode="auto">
                <a:xfrm>
                  <a:off x="7040731" y="4298758"/>
                  <a:ext cx="72304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8" name="Rounded Rectangle 217"/>
                <p:cNvSpPr/>
                <p:nvPr/>
              </p:nvSpPr>
              <p:spPr bwMode="auto">
                <a:xfrm>
                  <a:off x="7076114" y="4584736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9" name="Rounded Rectangle 218"/>
                <p:cNvSpPr/>
                <p:nvPr/>
              </p:nvSpPr>
              <p:spPr bwMode="auto">
                <a:xfrm>
                  <a:off x="7256103" y="4442573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0" name="Rounded Rectangle 219"/>
                <p:cNvSpPr/>
                <p:nvPr/>
              </p:nvSpPr>
              <p:spPr bwMode="auto">
                <a:xfrm>
                  <a:off x="6969966" y="4799634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1" name="Rounded Rectangle 220"/>
                <p:cNvSpPr/>
                <p:nvPr/>
              </p:nvSpPr>
              <p:spPr bwMode="auto">
                <a:xfrm>
                  <a:off x="7469938" y="4500431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2" name="Rounded Rectangle 221"/>
                <p:cNvSpPr/>
                <p:nvPr/>
              </p:nvSpPr>
              <p:spPr bwMode="auto">
                <a:xfrm>
                  <a:off x="7505320" y="4763267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3" name="Rounded Rectangle 222"/>
                <p:cNvSpPr/>
                <p:nvPr/>
              </p:nvSpPr>
              <p:spPr bwMode="auto">
                <a:xfrm>
                  <a:off x="7683771" y="4513655"/>
                  <a:ext cx="72304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4" name="Rounded Rectangle 223"/>
                <p:cNvSpPr/>
                <p:nvPr/>
              </p:nvSpPr>
              <p:spPr bwMode="auto">
                <a:xfrm>
                  <a:off x="7719154" y="4799634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5" name="Rounded Rectangle 224"/>
                <p:cNvSpPr/>
                <p:nvPr/>
              </p:nvSpPr>
              <p:spPr bwMode="auto">
                <a:xfrm>
                  <a:off x="7899144" y="4655818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6" name="Rounded Rectangle 225"/>
                <p:cNvSpPr/>
                <p:nvPr/>
              </p:nvSpPr>
              <p:spPr bwMode="auto">
                <a:xfrm>
                  <a:off x="7613006" y="5012879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7" name="Rounded Rectangle 226"/>
                <p:cNvSpPr/>
                <p:nvPr/>
              </p:nvSpPr>
              <p:spPr bwMode="auto">
                <a:xfrm>
                  <a:off x="7683771" y="4143370"/>
                  <a:ext cx="72304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8" name="Rounded Rectangle 227"/>
                <p:cNvSpPr/>
                <p:nvPr/>
              </p:nvSpPr>
              <p:spPr bwMode="auto">
                <a:xfrm>
                  <a:off x="7719154" y="4406206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9" name="Rounded Rectangle 228"/>
                <p:cNvSpPr/>
                <p:nvPr/>
              </p:nvSpPr>
              <p:spPr bwMode="auto">
                <a:xfrm>
                  <a:off x="7899144" y="4156594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0" name="Rounded Rectangle 229"/>
                <p:cNvSpPr/>
                <p:nvPr/>
              </p:nvSpPr>
              <p:spPr bwMode="auto">
                <a:xfrm>
                  <a:off x="7932988" y="4442573"/>
                  <a:ext cx="72304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1" name="Rounded Rectangle 230"/>
                <p:cNvSpPr/>
                <p:nvPr/>
              </p:nvSpPr>
              <p:spPr bwMode="auto">
                <a:xfrm>
                  <a:off x="8112978" y="4298758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2" name="Rounded Rectangle 231"/>
                <p:cNvSpPr/>
                <p:nvPr/>
              </p:nvSpPr>
              <p:spPr bwMode="auto">
                <a:xfrm>
                  <a:off x="7826841" y="4655818"/>
                  <a:ext cx="72303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3" name="Rounded Rectangle 232"/>
                <p:cNvSpPr/>
                <p:nvPr/>
              </p:nvSpPr>
              <p:spPr bwMode="auto">
                <a:xfrm>
                  <a:off x="7469938" y="5358368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4" name="Rounded Rectangle 233"/>
                <p:cNvSpPr/>
                <p:nvPr/>
              </p:nvSpPr>
              <p:spPr bwMode="auto">
                <a:xfrm>
                  <a:off x="7505320" y="5619552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5" name="Rounded Rectangle 234"/>
                <p:cNvSpPr/>
                <p:nvPr/>
              </p:nvSpPr>
              <p:spPr bwMode="auto">
                <a:xfrm>
                  <a:off x="7683771" y="5369940"/>
                  <a:ext cx="72304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6" name="Rounded Rectangle 235"/>
                <p:cNvSpPr/>
                <p:nvPr/>
              </p:nvSpPr>
              <p:spPr bwMode="auto">
                <a:xfrm>
                  <a:off x="7719154" y="5655919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7" name="Rounded Rectangle 236"/>
                <p:cNvSpPr/>
                <p:nvPr/>
              </p:nvSpPr>
              <p:spPr bwMode="auto">
                <a:xfrm>
                  <a:off x="7899144" y="5513756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8" name="Rounded Rectangle 237"/>
                <p:cNvSpPr/>
                <p:nvPr/>
              </p:nvSpPr>
              <p:spPr bwMode="auto">
                <a:xfrm>
                  <a:off x="7613006" y="5870817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9" name="Rounded Rectangle 238"/>
                <p:cNvSpPr/>
                <p:nvPr/>
              </p:nvSpPr>
              <p:spPr bwMode="auto">
                <a:xfrm>
                  <a:off x="7899144" y="4844267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0" name="Rounded Rectangle 239"/>
                <p:cNvSpPr/>
                <p:nvPr/>
              </p:nvSpPr>
              <p:spPr bwMode="auto">
                <a:xfrm>
                  <a:off x="7932988" y="5107103"/>
                  <a:ext cx="72304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1" name="Rounded Rectangle 240"/>
                <p:cNvSpPr/>
                <p:nvPr/>
              </p:nvSpPr>
              <p:spPr bwMode="auto">
                <a:xfrm>
                  <a:off x="8112978" y="4857492"/>
                  <a:ext cx="72303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2" name="Rounded Rectangle 241"/>
                <p:cNvSpPr/>
                <p:nvPr/>
              </p:nvSpPr>
              <p:spPr bwMode="auto">
                <a:xfrm>
                  <a:off x="8148360" y="5143471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4" name="Rounded Rectangle 243"/>
                <p:cNvSpPr/>
                <p:nvPr/>
              </p:nvSpPr>
              <p:spPr bwMode="auto">
                <a:xfrm>
                  <a:off x="8040674" y="5358368"/>
                  <a:ext cx="73842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5" name="Rounded Rectangle 244"/>
                <p:cNvSpPr/>
                <p:nvPr/>
              </p:nvSpPr>
              <p:spPr bwMode="auto">
                <a:xfrm>
                  <a:off x="5470052" y="5999755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6" name="Rounded Rectangle 245"/>
                <p:cNvSpPr/>
                <p:nvPr/>
              </p:nvSpPr>
              <p:spPr bwMode="auto">
                <a:xfrm>
                  <a:off x="5503896" y="6262592"/>
                  <a:ext cx="72303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7" name="Rounded Rectangle 246"/>
                <p:cNvSpPr/>
                <p:nvPr/>
              </p:nvSpPr>
              <p:spPr bwMode="auto">
                <a:xfrm>
                  <a:off x="5683885" y="6012980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8" name="Rounded Rectangle 247"/>
                <p:cNvSpPr/>
                <p:nvPr/>
              </p:nvSpPr>
              <p:spPr bwMode="auto">
                <a:xfrm>
                  <a:off x="5719268" y="6298960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9" name="Rounded Rectangle 248"/>
                <p:cNvSpPr/>
                <p:nvPr/>
              </p:nvSpPr>
              <p:spPr bwMode="auto">
                <a:xfrm>
                  <a:off x="5897720" y="6155143"/>
                  <a:ext cx="72303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1" name="Rounded Rectangle 250"/>
                <p:cNvSpPr/>
                <p:nvPr/>
              </p:nvSpPr>
              <p:spPr bwMode="auto">
                <a:xfrm>
                  <a:off x="6113092" y="6059266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2" name="Rounded Rectangle 251"/>
                <p:cNvSpPr/>
                <p:nvPr/>
              </p:nvSpPr>
              <p:spPr bwMode="auto">
                <a:xfrm>
                  <a:off x="6146936" y="6320449"/>
                  <a:ext cx="72303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3" name="Rounded Rectangle 252"/>
                <p:cNvSpPr/>
                <p:nvPr/>
              </p:nvSpPr>
              <p:spPr bwMode="auto">
                <a:xfrm>
                  <a:off x="6326925" y="6072490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4" name="Rounded Rectangle 253"/>
                <p:cNvSpPr/>
                <p:nvPr/>
              </p:nvSpPr>
              <p:spPr bwMode="auto">
                <a:xfrm>
                  <a:off x="6362309" y="6356816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5" name="Rounded Rectangle 254"/>
                <p:cNvSpPr/>
                <p:nvPr/>
              </p:nvSpPr>
              <p:spPr bwMode="auto">
                <a:xfrm>
                  <a:off x="6540760" y="6214653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7" name="Rounded Rectangle 256"/>
                <p:cNvSpPr/>
                <p:nvPr/>
              </p:nvSpPr>
              <p:spPr bwMode="auto">
                <a:xfrm>
                  <a:off x="3184028" y="5358368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8" name="Rounded Rectangle 257"/>
                <p:cNvSpPr/>
                <p:nvPr/>
              </p:nvSpPr>
              <p:spPr bwMode="auto">
                <a:xfrm>
                  <a:off x="3217872" y="5619552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9" name="Rounded Rectangle 258"/>
                <p:cNvSpPr/>
                <p:nvPr/>
              </p:nvSpPr>
              <p:spPr bwMode="auto">
                <a:xfrm>
                  <a:off x="3397861" y="5369940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0" name="Rounded Rectangle 259"/>
                <p:cNvSpPr/>
                <p:nvPr/>
              </p:nvSpPr>
              <p:spPr bwMode="auto">
                <a:xfrm>
                  <a:off x="3433244" y="5655919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1" name="Rounded Rectangle 260"/>
                <p:cNvSpPr/>
                <p:nvPr/>
              </p:nvSpPr>
              <p:spPr bwMode="auto">
                <a:xfrm>
                  <a:off x="3611696" y="5513756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4" name="Rounded Rectangle 263"/>
                <p:cNvSpPr/>
                <p:nvPr/>
              </p:nvSpPr>
              <p:spPr bwMode="auto">
                <a:xfrm>
                  <a:off x="2647135" y="4763267"/>
                  <a:ext cx="70765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5" name="Rounded Rectangle 264"/>
                <p:cNvSpPr/>
                <p:nvPr/>
              </p:nvSpPr>
              <p:spPr bwMode="auto">
                <a:xfrm>
                  <a:off x="2825586" y="4513655"/>
                  <a:ext cx="72304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7" name="Rounded Rectangle 266"/>
                <p:cNvSpPr/>
                <p:nvPr/>
              </p:nvSpPr>
              <p:spPr bwMode="auto">
                <a:xfrm>
                  <a:off x="3040959" y="4655818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8" name="Rounded Rectangle 267"/>
                <p:cNvSpPr/>
                <p:nvPr/>
              </p:nvSpPr>
              <p:spPr bwMode="auto">
                <a:xfrm>
                  <a:off x="2754821" y="5012879"/>
                  <a:ext cx="70765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9" name="Rounded Rectangle 268"/>
                <p:cNvSpPr/>
                <p:nvPr/>
              </p:nvSpPr>
              <p:spPr bwMode="auto">
                <a:xfrm>
                  <a:off x="4468570" y="3916900"/>
                  <a:ext cx="72304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0" name="Rounded Rectangle 269"/>
                <p:cNvSpPr/>
                <p:nvPr/>
              </p:nvSpPr>
              <p:spPr bwMode="auto">
                <a:xfrm>
                  <a:off x="4683942" y="3928472"/>
                  <a:ext cx="70765" cy="72735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1" name="Rounded Rectangle 270"/>
                <p:cNvSpPr/>
                <p:nvPr/>
              </p:nvSpPr>
              <p:spPr bwMode="auto">
                <a:xfrm>
                  <a:off x="5254679" y="4143370"/>
                  <a:ext cx="72303" cy="71081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2" name="Rounded Rectangle 271"/>
                <p:cNvSpPr/>
                <p:nvPr/>
              </p:nvSpPr>
              <p:spPr bwMode="auto">
                <a:xfrm>
                  <a:off x="4897777" y="4072288"/>
                  <a:ext cx="72303" cy="7108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6392" name="Group 255"/>
            <p:cNvGrpSpPr>
              <a:grpSpLocks/>
            </p:cNvGrpSpPr>
            <p:nvPr/>
          </p:nvGrpSpPr>
          <p:grpSpPr bwMode="auto">
            <a:xfrm>
              <a:off x="214312" y="1109662"/>
              <a:ext cx="6313487" cy="5498077"/>
              <a:chOff x="214312" y="1160462"/>
              <a:chExt cx="6313487" cy="5498077"/>
            </a:xfrm>
          </p:grpSpPr>
          <p:sp>
            <p:nvSpPr>
              <p:cNvPr id="16393" name="Rectangle 14"/>
              <p:cNvSpPr>
                <a:spLocks noChangeArrowheads="1"/>
              </p:cNvSpPr>
              <p:nvPr/>
            </p:nvSpPr>
            <p:spPr bwMode="auto">
              <a:xfrm>
                <a:off x="214312" y="1160462"/>
                <a:ext cx="6313487" cy="5498077"/>
              </a:xfrm>
              <a:prstGeom prst="rect">
                <a:avLst/>
              </a:prstGeom>
              <a:noFill/>
              <a:ln w="9525">
                <a:solidFill>
                  <a:srgbClr val="7030A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en-US" sz="1400" b="1">
                    <a:solidFill>
                      <a:srgbClr val="7030A0"/>
                    </a:solidFill>
                    <a:latin typeface="Calibri" panose="020F0502020204030204" pitchFamily="34" charset="0"/>
                  </a:rPr>
                  <a:t>Mother Demos</a:t>
                </a: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r>
                  <a:rPr lang="en-US" sz="1400">
                    <a:latin typeface="Calibri" panose="020F0502020204030204" pitchFamily="34" charset="0"/>
                  </a:rPr>
                  <a:t>Present a range of varieties/ treatments in prominent places within village</a:t>
                </a: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algn="just">
                  <a:spcBef>
                    <a:spcPct val="0"/>
                  </a:spcBef>
                  <a:buFontTx/>
                  <a:buNone/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en-US" sz="1400" b="1">
                    <a:solidFill>
                      <a:srgbClr val="7030A0"/>
                    </a:solidFill>
                    <a:latin typeface="Calibri" panose="020F0502020204030204" pitchFamily="34" charset="0"/>
                  </a:rPr>
                  <a:t>Baby Demos/ Farmer Learning Plots</a:t>
                </a: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r>
                  <a:rPr lang="en-US" sz="1400">
                    <a:latin typeface="Calibri" panose="020F0502020204030204" pitchFamily="34" charset="0"/>
                  </a:rPr>
                  <a:t> Allow each farmer to test technology </a:t>
                </a:r>
                <a:r>
                  <a:rPr lang="en-US" sz="1400" b="1">
                    <a:latin typeface="Calibri" panose="020F0502020204030204" pitchFamily="34" charset="0"/>
                  </a:rPr>
                  <a:t>on own land</a:t>
                </a:r>
              </a:p>
              <a:p>
                <a:pPr lvl="2" algn="just">
                  <a:spcBef>
                    <a:spcPct val="0"/>
                  </a:spcBef>
                </a:pPr>
                <a:r>
                  <a:rPr lang="en-US" sz="1400">
                    <a:latin typeface="Calibri" panose="020F0502020204030204" pitchFamily="34" charset="0"/>
                  </a:rPr>
                  <a:t> Avoid exclusive nature of group/ lead farmer approaches</a:t>
                </a:r>
              </a:p>
              <a:p>
                <a:pPr lvl="2" algn="just">
                  <a:spcBef>
                    <a:spcPct val="0"/>
                  </a:spcBef>
                </a:pPr>
                <a:r>
                  <a:rPr lang="en-US" sz="1400">
                    <a:latin typeface="Calibri" panose="020F0502020204030204" pitchFamily="34" charset="0"/>
                  </a:rPr>
                  <a:t> Include the poorest, women &amp;marginalised</a:t>
                </a: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</a:pPr>
                <a:endParaRPr lang="en-US" sz="1400">
                  <a:latin typeface="Calibri" panose="020F0502020204030204" pitchFamily="34" charset="0"/>
                </a:endParaRPr>
              </a:p>
              <a:p>
                <a:pPr lvl="2" algn="just">
                  <a:spcBef>
                    <a:spcPct val="0"/>
                  </a:spcBef>
                  <a:buFontTx/>
                  <a:buNone/>
                </a:pPr>
                <a:endParaRPr lang="en-US" sz="1400">
                  <a:latin typeface="Calibri" panose="020F0502020204030204" pitchFamily="34" charset="0"/>
                </a:endParaRPr>
              </a:p>
            </p:txBody>
          </p:sp>
          <p:grpSp>
            <p:nvGrpSpPr>
              <p:cNvPr id="16394" name="Group 19"/>
              <p:cNvGrpSpPr>
                <a:grpSpLocks/>
              </p:cNvGrpSpPr>
              <p:nvPr/>
            </p:nvGrpSpPr>
            <p:grpSpPr bwMode="auto">
              <a:xfrm>
                <a:off x="315170" y="1698808"/>
                <a:ext cx="773010" cy="358776"/>
                <a:chOff x="6357950" y="1904835"/>
                <a:chExt cx="2500330" cy="1160475"/>
              </a:xfrm>
            </p:grpSpPr>
            <p:grpSp>
              <p:nvGrpSpPr>
                <p:cNvPr id="16396" name="Group 18"/>
                <p:cNvGrpSpPr>
                  <a:grpSpLocks/>
                </p:cNvGrpSpPr>
                <p:nvPr/>
              </p:nvGrpSpPr>
              <p:grpSpPr bwMode="auto">
                <a:xfrm>
                  <a:off x="6357950" y="1904836"/>
                  <a:ext cx="539754" cy="1160470"/>
                  <a:chOff x="6357950" y="1904836"/>
                  <a:chExt cx="539754" cy="1160470"/>
                </a:xfrm>
              </p:grpSpPr>
              <p:sp>
                <p:nvSpPr>
                  <p:cNvPr id="7" name="Rectangle 6"/>
                  <p:cNvSpPr/>
                  <p:nvPr/>
                </p:nvSpPr>
                <p:spPr>
                  <a:xfrm>
                    <a:off x="6360132" y="1906621"/>
                    <a:ext cx="537400" cy="54003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" name="Rectangle 7"/>
                  <p:cNvSpPr/>
                  <p:nvPr/>
                </p:nvSpPr>
                <p:spPr>
                  <a:xfrm>
                    <a:off x="6360132" y="2526859"/>
                    <a:ext cx="537400" cy="540037"/>
                  </a:xfrm>
                  <a:prstGeom prst="rect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397" name="Group 17"/>
                <p:cNvGrpSpPr>
                  <a:grpSpLocks/>
                </p:cNvGrpSpPr>
                <p:nvPr/>
              </p:nvGrpSpPr>
              <p:grpSpPr bwMode="auto">
                <a:xfrm>
                  <a:off x="7012005" y="1904837"/>
                  <a:ext cx="539754" cy="1160472"/>
                  <a:chOff x="7001504" y="1904837"/>
                  <a:chExt cx="539754" cy="1160472"/>
                </a:xfrm>
              </p:grpSpPr>
              <p:sp>
                <p:nvSpPr>
                  <p:cNvPr id="9" name="Rectangle 8"/>
                  <p:cNvSpPr/>
                  <p:nvPr/>
                </p:nvSpPr>
                <p:spPr>
                  <a:xfrm>
                    <a:off x="7001476" y="1906619"/>
                    <a:ext cx="547352" cy="54003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" name="Rectangle 9"/>
                  <p:cNvSpPr/>
                  <p:nvPr/>
                </p:nvSpPr>
                <p:spPr>
                  <a:xfrm>
                    <a:off x="7001476" y="2526858"/>
                    <a:ext cx="547352" cy="540037"/>
                  </a:xfrm>
                  <a:prstGeom prst="rect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398" name="Group 16"/>
                <p:cNvGrpSpPr>
                  <a:grpSpLocks/>
                </p:cNvGrpSpPr>
                <p:nvPr/>
              </p:nvGrpSpPr>
              <p:grpSpPr bwMode="auto">
                <a:xfrm>
                  <a:off x="7664471" y="1904836"/>
                  <a:ext cx="539754" cy="1160470"/>
                  <a:chOff x="7643469" y="1904836"/>
                  <a:chExt cx="539754" cy="1160470"/>
                </a:xfrm>
              </p:grpSpPr>
              <p:sp>
                <p:nvSpPr>
                  <p:cNvPr id="11" name="Rectangle 10"/>
                  <p:cNvSpPr/>
                  <p:nvPr/>
                </p:nvSpPr>
                <p:spPr>
                  <a:xfrm>
                    <a:off x="7642823" y="1906621"/>
                    <a:ext cx="542374" cy="54003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7642823" y="2526859"/>
                    <a:ext cx="542374" cy="540037"/>
                  </a:xfrm>
                  <a:prstGeom prst="rect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399" name="Group 15"/>
                <p:cNvGrpSpPr>
                  <a:grpSpLocks/>
                </p:cNvGrpSpPr>
                <p:nvPr/>
              </p:nvGrpSpPr>
              <p:grpSpPr bwMode="auto">
                <a:xfrm>
                  <a:off x="8318526" y="1904835"/>
                  <a:ext cx="539754" cy="1160475"/>
                  <a:chOff x="8318526" y="1904835"/>
                  <a:chExt cx="539754" cy="1160475"/>
                </a:xfrm>
              </p:grpSpPr>
              <p:sp>
                <p:nvSpPr>
                  <p:cNvPr id="13" name="Rectangle 12"/>
                  <p:cNvSpPr/>
                  <p:nvPr/>
                </p:nvSpPr>
                <p:spPr>
                  <a:xfrm>
                    <a:off x="8320648" y="1906620"/>
                    <a:ext cx="537400" cy="54003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8320648" y="2526859"/>
                    <a:ext cx="537400" cy="540037"/>
                  </a:xfrm>
                  <a:prstGeom prst="rect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sp>
            <p:nvSpPr>
              <p:cNvPr id="250" name="Rectangle 249"/>
              <p:cNvSpPr/>
              <p:nvPr/>
            </p:nvSpPr>
            <p:spPr bwMode="auto">
              <a:xfrm>
                <a:off x="632750" y="2702767"/>
                <a:ext cx="167682" cy="166959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7162800" y="1514475"/>
            <a:ext cx="1930400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/>
              <a:t>Mother Demos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Agro-dealers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VBAAs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Associations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AMCOS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SACCOS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7070725" y="4503738"/>
            <a:ext cx="2022475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/>
              <a:t>Baby Demos (small packs)</a:t>
            </a:r>
          </a:p>
          <a:p>
            <a:pPr>
              <a:defRPr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Individual farmers (100 g Packs)</a:t>
            </a:r>
          </a:p>
        </p:txBody>
      </p:sp>
    </p:spTree>
    <p:extLst>
      <p:ext uri="{BB962C8B-B14F-4D97-AF65-F5344CB8AC3E}">
        <p14:creationId xmlns:p14="http://schemas.microsoft.com/office/powerpoint/2010/main" val="239344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85800" y="1296537"/>
            <a:ext cx="7772400" cy="609600"/>
          </a:xfrm>
        </p:spPr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 </a:t>
            </a:r>
            <a:endParaRPr lang="en-US" dirty="0">
              <a:ea typeface="ＭＳ Ｐゴシック" panose="020B0600070205080204" pitchFamily="34" charset="-128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601337"/>
            <a:ext cx="84582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Key Activities:</a:t>
            </a:r>
            <a:endParaRPr lang="en-US" sz="2000" b="1" dirty="0"/>
          </a:p>
          <a:p>
            <a:pPr marL="0" indent="0">
              <a:buNone/>
            </a:pPr>
            <a:r>
              <a:rPr lang="en-US" sz="2000" dirty="0" smtClean="0">
                <a:ea typeface="ＭＳ Ｐゴシック" panose="020B0600070205080204" pitchFamily="34" charset="-128"/>
              </a:rPr>
              <a:t>The main activities  are aligned to Feed the </a:t>
            </a:r>
            <a:r>
              <a:rPr lang="en-US" sz="2000" dirty="0">
                <a:ea typeface="ＭＳ Ｐゴシック" panose="020B0600070205080204" pitchFamily="34" charset="-128"/>
              </a:rPr>
              <a:t>F</a:t>
            </a:r>
            <a:r>
              <a:rPr lang="en-US" sz="2000" dirty="0" smtClean="0">
                <a:ea typeface="ＭＳ Ｐゴシック" panose="020B0600070205080204" pitchFamily="34" charset="-128"/>
              </a:rPr>
              <a:t>uture development aspects; </a:t>
            </a:r>
          </a:p>
          <a:p>
            <a:pPr marL="0" indent="0">
              <a:buNone/>
            </a:pPr>
            <a:r>
              <a:rPr lang="en-US" sz="2000" dirty="0" err="1" smtClean="0">
                <a:ea typeface="ＭＳ Ｐゴシック" panose="020B0600070205080204" pitchFamily="34" charset="-128"/>
              </a:rPr>
              <a:t>i</a:t>
            </a:r>
            <a:r>
              <a:rPr lang="en-US" sz="2000" dirty="0" smtClean="0">
                <a:ea typeface="ＭＳ Ｐゴシック" panose="020B0600070205080204" pitchFamily="34" charset="-128"/>
              </a:rPr>
              <a:t>) Address poverty reduction and food security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ii) </a:t>
            </a:r>
            <a:r>
              <a:rPr lang="en-US" sz="2000" dirty="0" smtClean="0">
                <a:ea typeface="ＭＳ Ｐゴシック" panose="020B0600070205080204" pitchFamily="34" charset="-128"/>
              </a:rPr>
              <a:t>Promote </a:t>
            </a:r>
            <a:r>
              <a:rPr lang="en-US" sz="2000" dirty="0">
                <a:ea typeface="ＭＳ Ｐゴシック" panose="020B0600070205080204" pitchFamily="34" charset="-128"/>
              </a:rPr>
              <a:t>increased income for address and reduced hunger and nutrition </a:t>
            </a:r>
            <a:endParaRPr lang="en-US" sz="2000" dirty="0" smtClean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r>
              <a:rPr lang="en-US" sz="2000" dirty="0" smtClean="0"/>
              <a:t>Engagement of private sectors and facilitate  improved </a:t>
            </a:r>
            <a:r>
              <a:rPr lang="en-US" sz="2000" dirty="0"/>
              <a:t>domestic and regional trade;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iii) Support inclusion of the women and youth engagement in the value chain in the rice and maize sub-sector</a:t>
            </a:r>
          </a:p>
          <a:p>
            <a:pPr marL="0" indent="0">
              <a:buNone/>
            </a:pPr>
            <a:r>
              <a:rPr lang="en-US" sz="2000" dirty="0" smtClean="0"/>
              <a:t>iv)</a:t>
            </a:r>
            <a:r>
              <a:rPr lang="en-US" sz="2000" dirty="0"/>
              <a:t> </a:t>
            </a:r>
            <a:r>
              <a:rPr lang="en-US" sz="2000" dirty="0" smtClean="0"/>
              <a:t>Support </a:t>
            </a:r>
            <a:r>
              <a:rPr lang="en-US" sz="2000" dirty="0"/>
              <a:t>rural household </a:t>
            </a:r>
            <a:r>
              <a:rPr lang="en-US" sz="2000" dirty="0" smtClean="0"/>
              <a:t>(vulnerable communities) engagement in the value chains to enhance nutrition and </a:t>
            </a:r>
            <a:r>
              <a:rPr lang="en-US" sz="2000" dirty="0"/>
              <a:t>improved consumption of a quality diet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567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81000" y="1295400"/>
            <a:ext cx="6459538" cy="523875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2800" b="1" i="1">
                <a:latin typeface="Calibri" panose="020F0502020204030204" pitchFamily="34" charset="0"/>
              </a:rPr>
              <a:t>Crop systems in the expansion area</a:t>
            </a:r>
          </a:p>
        </p:txBody>
      </p:sp>
      <p:grpSp>
        <p:nvGrpSpPr>
          <p:cNvPr id="18435" name="Group 249"/>
          <p:cNvGrpSpPr>
            <a:grpSpLocks/>
          </p:cNvGrpSpPr>
          <p:nvPr/>
        </p:nvGrpSpPr>
        <p:grpSpPr bwMode="auto">
          <a:xfrm>
            <a:off x="12700" y="0"/>
            <a:ext cx="9110663" cy="442913"/>
            <a:chOff x="13066" y="-24"/>
            <a:chExt cx="9109898" cy="443325"/>
          </a:xfrm>
        </p:grpSpPr>
        <p:pic>
          <p:nvPicPr>
            <p:cNvPr id="18484" name="Picture 17" descr="http://upload.wikimedia.org/wikipedia/en/8/80/Rflogo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74964" y="25900"/>
              <a:ext cx="648000" cy="417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85" name="Picture 11" descr="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69"/>
            <a:stretch>
              <a:fillRect/>
            </a:stretch>
          </p:blipFill>
          <p:spPr bwMode="auto">
            <a:xfrm>
              <a:off x="13066" y="-24"/>
              <a:ext cx="1877137" cy="324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34963" y="1905000"/>
          <a:ext cx="8656638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2773"/>
                <a:gridCol w="1442773"/>
                <a:gridCol w="1725134"/>
                <a:gridCol w="1678171"/>
                <a:gridCol w="925014"/>
                <a:gridCol w="1442773"/>
              </a:tblGrid>
              <a:tr h="49778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District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Cropping Systems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1104684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Mbeya</a:t>
                      </a:r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Mbozi</a:t>
                      </a:r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Maize, Bean, G/nuts, Soybean  </a:t>
                      </a:r>
                      <a:r>
                        <a:rPr lang="en-US" sz="1600" dirty="0" err="1" smtClean="0"/>
                        <a:t>monocrops</a:t>
                      </a:r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Maize – Beans intercrop</a:t>
                      </a:r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Soy-Bean Mono</a:t>
                      </a:r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Rice </a:t>
                      </a:r>
                      <a:endParaRPr lang="en-US" sz="1600" dirty="0"/>
                    </a:p>
                  </a:txBody>
                  <a:tcPr marL="91436" marR="91436"/>
                </a:tc>
              </a:tr>
              <a:tr h="49097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/>
                </a:tc>
              </a:tr>
              <a:tr h="1104684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Mbeya</a:t>
                      </a:r>
                      <a:r>
                        <a:rPr lang="en-US" sz="1600" dirty="0" smtClean="0"/>
                        <a:t> rural</a:t>
                      </a:r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Maize, Bean, G/nuts, Soybean  </a:t>
                      </a:r>
                      <a:r>
                        <a:rPr lang="en-US" sz="1600" dirty="0" err="1" smtClean="0"/>
                        <a:t>monocrops</a:t>
                      </a:r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Soy-Bean Mono</a:t>
                      </a:r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/>
                </a:tc>
              </a:tr>
              <a:tr h="497789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/>
                </a:tc>
              </a:tr>
              <a:tr h="1104684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Mbarali</a:t>
                      </a:r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Maize,</a:t>
                      </a:r>
                      <a:r>
                        <a:rPr lang="en-US" sz="1600" baseline="0" dirty="0" smtClean="0"/>
                        <a:t> Beans </a:t>
                      </a:r>
                      <a:r>
                        <a:rPr lang="en-US" sz="1600" dirty="0" err="1" smtClean="0"/>
                        <a:t>monocrops</a:t>
                      </a:r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Maize – Beans intercrop</a:t>
                      </a:r>
                    </a:p>
                    <a:p>
                      <a:endParaRPr lang="en-US" sz="16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Rice</a:t>
                      </a:r>
                      <a:endParaRPr lang="en-US" sz="1600" dirty="0"/>
                    </a:p>
                  </a:txBody>
                  <a:tcPr marL="91436" marR="9143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300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28600" y="1905000"/>
            <a:ext cx="6459538" cy="523875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2800" b="1" i="1">
                <a:latin typeface="Calibri" panose="020F0502020204030204" pitchFamily="34" charset="0"/>
              </a:rPr>
              <a:t>Crop systems in the expansion area</a:t>
            </a:r>
          </a:p>
        </p:txBody>
      </p:sp>
      <p:grpSp>
        <p:nvGrpSpPr>
          <p:cNvPr id="20483" name="Group 249"/>
          <p:cNvGrpSpPr>
            <a:grpSpLocks/>
          </p:cNvGrpSpPr>
          <p:nvPr/>
        </p:nvGrpSpPr>
        <p:grpSpPr bwMode="auto">
          <a:xfrm>
            <a:off x="12700" y="0"/>
            <a:ext cx="9110663" cy="442913"/>
            <a:chOff x="13066" y="-24"/>
            <a:chExt cx="9109898" cy="443325"/>
          </a:xfrm>
        </p:grpSpPr>
        <p:pic>
          <p:nvPicPr>
            <p:cNvPr id="20525" name="Picture 17" descr="http://upload.wikimedia.org/wikipedia/en/8/80/Rflogo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74964" y="25900"/>
              <a:ext cx="648000" cy="417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6" name="Picture 11" descr="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69"/>
            <a:stretch>
              <a:fillRect/>
            </a:stretch>
          </p:blipFill>
          <p:spPr bwMode="auto">
            <a:xfrm>
              <a:off x="13066" y="-24"/>
              <a:ext cx="1877137" cy="324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0" y="2743200"/>
          <a:ext cx="8656639" cy="3241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2773"/>
                <a:gridCol w="1442773"/>
                <a:gridCol w="1725135"/>
                <a:gridCol w="1678171"/>
                <a:gridCol w="925014"/>
                <a:gridCol w="1442773"/>
              </a:tblGrid>
              <a:tr h="49789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District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30" marB="4573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Cropping Systems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30" marB="45730"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1104918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Iringa</a:t>
                      </a:r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Kilolo</a:t>
                      </a:r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Maize, Bean, Soybean  </a:t>
                      </a:r>
                      <a:r>
                        <a:rPr lang="en-US" sz="1600" dirty="0" err="1" smtClean="0"/>
                        <a:t>monocrops</a:t>
                      </a:r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Maize – Beans intercrop</a:t>
                      </a:r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Soy-Bean Mono</a:t>
                      </a:r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 marL="91436" marR="91436" marT="45730" marB="45730"/>
                </a:tc>
              </a:tr>
              <a:tr h="491074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 marT="45730" marB="45730"/>
                </a:tc>
              </a:tr>
              <a:tr h="649895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Iringa</a:t>
                      </a:r>
                      <a:r>
                        <a:rPr lang="en-US" sz="1600" dirty="0" smtClean="0"/>
                        <a:t> rural</a:t>
                      </a:r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Maize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err="1" smtClean="0"/>
                        <a:t>monocrop</a:t>
                      </a:r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Rice </a:t>
                      </a:r>
                      <a:endParaRPr lang="en-US" sz="1600" dirty="0"/>
                    </a:p>
                  </a:txBody>
                  <a:tcPr marL="91436" marR="91436" marT="45730" marB="45730"/>
                </a:tc>
              </a:tr>
              <a:tr h="497894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6" marR="91436" marT="45730" marB="4573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6" marR="91436"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09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Plan for start up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7924800" cy="4114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Hold inception Meeting on 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May 2015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Set up plan for 3 months(May – July 2015)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Implementing Partners(RUDI, MVIWATA, FIPS, IFDC) to participate in drafting action plan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Hold inception meetings with S/holders in </a:t>
            </a:r>
            <a:r>
              <a:rPr lang="en-US" sz="2000" dirty="0" err="1" smtClean="0"/>
              <a:t>Mbeya</a:t>
            </a:r>
            <a:r>
              <a:rPr lang="en-US" sz="2000" dirty="0" smtClean="0"/>
              <a:t> and Iringa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Familiarization Meeting with all partners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Share Action Plan(</a:t>
            </a:r>
            <a:r>
              <a:rPr lang="en-US" sz="2000" dirty="0" err="1" smtClean="0"/>
              <a:t>ref.MoU</a:t>
            </a:r>
            <a:r>
              <a:rPr lang="en-US" sz="2000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22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648200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Operational Issues</a:t>
            </a:r>
          </a:p>
          <a:p>
            <a:r>
              <a:rPr lang="en-US" dirty="0" smtClean="0"/>
              <a:t>Limited NAFAKA field staff</a:t>
            </a:r>
          </a:p>
          <a:p>
            <a:r>
              <a:rPr lang="en-US" dirty="0" smtClean="0"/>
              <a:t>Limited scope of activities in </a:t>
            </a:r>
            <a:r>
              <a:rPr lang="en-US" dirty="0" err="1" smtClean="0"/>
              <a:t>Mbeya</a:t>
            </a:r>
            <a:r>
              <a:rPr lang="en-US" dirty="0" smtClean="0"/>
              <a:t> and </a:t>
            </a:r>
            <a:r>
              <a:rPr lang="en-US" dirty="0" err="1" smtClean="0"/>
              <a:t>Iringa</a:t>
            </a:r>
            <a:endParaRPr lang="en-US" dirty="0" smtClean="0"/>
          </a:p>
          <a:p>
            <a:pPr marL="0" indent="0">
              <a:buNone/>
            </a:pPr>
            <a:r>
              <a:rPr lang="en-US" b="1" i="1" dirty="0" smtClean="0"/>
              <a:t>Farmers/ field  Challenges</a:t>
            </a:r>
          </a:p>
          <a:p>
            <a:r>
              <a:rPr lang="en-US" dirty="0" smtClean="0"/>
              <a:t>Water control and management</a:t>
            </a:r>
          </a:p>
          <a:p>
            <a:r>
              <a:rPr lang="en-US" dirty="0" smtClean="0"/>
              <a:t>Soil salinity in lowland irrigated rice areas</a:t>
            </a:r>
          </a:p>
          <a:p>
            <a:r>
              <a:rPr lang="en-US" dirty="0" smtClean="0"/>
              <a:t>Degrading soils</a:t>
            </a:r>
          </a:p>
          <a:p>
            <a:r>
              <a:rPr lang="en-US" dirty="0" smtClean="0"/>
              <a:t>Harvesting &amp; Post harvest handling</a:t>
            </a:r>
          </a:p>
          <a:p>
            <a:r>
              <a:rPr lang="en-US" dirty="0" smtClean="0"/>
              <a:t>Association development</a:t>
            </a:r>
          </a:p>
          <a:p>
            <a:r>
              <a:rPr lang="en-US" dirty="0" smtClean="0"/>
              <a:t>Unorganized and  fragmented markets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367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564" y="1144137"/>
            <a:ext cx="7772400" cy="609600"/>
          </a:xfrm>
        </p:spPr>
        <p:txBody>
          <a:bodyPr/>
          <a:lstStyle/>
          <a:p>
            <a:r>
              <a:rPr lang="en-US" dirty="0" smtClean="0"/>
              <a:t>Presence of Other partners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564" y="1752600"/>
            <a:ext cx="8163636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Universities/Research institutes</a:t>
            </a:r>
            <a:r>
              <a:rPr lang="en-US" sz="2000" dirty="0" smtClean="0"/>
              <a:t>; MUST,ARI-UYOLE </a:t>
            </a:r>
            <a:endParaRPr lang="en-US" sz="20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NGOs</a:t>
            </a:r>
            <a:r>
              <a:rPr lang="en-US" sz="2000" dirty="0" smtClean="0"/>
              <a:t>:  </a:t>
            </a:r>
            <a:r>
              <a:rPr lang="en-US" sz="2000" dirty="0"/>
              <a:t>Iringa University  HOPE Iringa, connects 40 SACCOs, facilitated registration of </a:t>
            </a:r>
            <a:r>
              <a:rPr lang="en-US" sz="2000" dirty="0" smtClean="0"/>
              <a:t>23  SACCOs  and 22 AMCOs</a:t>
            </a:r>
            <a:r>
              <a:rPr lang="en-US" sz="2000" dirty="0"/>
              <a:t>, </a:t>
            </a:r>
            <a:r>
              <a:rPr lang="en-US" sz="2000" dirty="0" smtClean="0"/>
              <a:t>Bill Clinton foundation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/>
              <a:t>W</a:t>
            </a:r>
            <a:r>
              <a:rPr lang="en-US" sz="2000" b="1" dirty="0" smtClean="0"/>
              <a:t>omen </a:t>
            </a:r>
            <a:r>
              <a:rPr lang="en-US" sz="2000" b="1" dirty="0"/>
              <a:t>groups </a:t>
            </a:r>
            <a:r>
              <a:rPr lang="en-US" sz="2000" dirty="0" smtClean="0"/>
              <a:t>in </a:t>
            </a:r>
            <a:r>
              <a:rPr lang="en-US" sz="2000" dirty="0" err="1" smtClean="0"/>
              <a:t>Chimala</a:t>
            </a:r>
            <a:r>
              <a:rPr lang="en-US" sz="2000" dirty="0" smtClean="0"/>
              <a:t> e.g. UKIWAUMBA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Youth programs/groups</a:t>
            </a:r>
            <a:r>
              <a:rPr lang="en-US" sz="2000" dirty="0" smtClean="0"/>
              <a:t>: Engagement in Extension in </a:t>
            </a:r>
            <a:r>
              <a:rPr lang="en-US" sz="2000" dirty="0" err="1" smtClean="0"/>
              <a:t>Pawaga</a:t>
            </a:r>
            <a:r>
              <a:rPr lang="en-US" sz="2000" dirty="0" smtClean="0"/>
              <a:t> – includes vegetable gardens.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Enterprises</a:t>
            </a:r>
            <a:r>
              <a:rPr lang="en-US" sz="2000" b="1" i="1" dirty="0"/>
              <a:t>; </a:t>
            </a:r>
            <a:r>
              <a:rPr lang="en-US" sz="2000" dirty="0"/>
              <a:t>Input dealers and processors,  Private sector – YARA presence in the South; </a:t>
            </a:r>
            <a:r>
              <a:rPr lang="en-US" sz="2000" dirty="0" err="1"/>
              <a:t>Ilowo</a:t>
            </a:r>
            <a:r>
              <a:rPr lang="en-US" sz="2000" dirty="0"/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/>
              <a:t>District Councils: </a:t>
            </a:r>
            <a:r>
              <a:rPr lang="en-US" sz="2000" dirty="0" err="1" smtClean="0"/>
              <a:t>Mbozi</a:t>
            </a:r>
            <a:r>
              <a:rPr lang="en-US" sz="2000" dirty="0" smtClean="0"/>
              <a:t>, </a:t>
            </a:r>
            <a:r>
              <a:rPr lang="en-US" sz="2000" dirty="0" err="1" smtClean="0"/>
              <a:t>Mbarali</a:t>
            </a:r>
            <a:r>
              <a:rPr lang="en-US" sz="2000" dirty="0" smtClean="0"/>
              <a:t> rural, </a:t>
            </a:r>
            <a:r>
              <a:rPr lang="en-US" sz="2000" dirty="0" err="1" smtClean="0"/>
              <a:t>Mbeya</a:t>
            </a:r>
            <a:r>
              <a:rPr lang="en-US" sz="2000" dirty="0" smtClean="0"/>
              <a:t>, </a:t>
            </a:r>
            <a:r>
              <a:rPr lang="en-US" sz="2000" dirty="0" err="1" smtClean="0"/>
              <a:t>Kilolo</a:t>
            </a:r>
            <a:r>
              <a:rPr lang="en-US" sz="2000" dirty="0" smtClean="0"/>
              <a:t>, </a:t>
            </a:r>
            <a:r>
              <a:rPr lang="en-US" sz="2000" dirty="0" err="1" smtClean="0"/>
              <a:t>Iringa</a:t>
            </a:r>
            <a:r>
              <a:rPr lang="en-US" sz="2000" dirty="0" smtClean="0"/>
              <a:t> rural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95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800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200" dirty="0" smtClean="0"/>
              <a:t>Engagement of </a:t>
            </a:r>
            <a:r>
              <a:rPr lang="en-US" sz="2200" b="1" i="1" dirty="0" smtClean="0"/>
              <a:t>IFDC:</a:t>
            </a:r>
            <a:r>
              <a:rPr lang="en-US" sz="2200" dirty="0" smtClean="0"/>
              <a:t> </a:t>
            </a:r>
            <a:r>
              <a:rPr lang="en-US" sz="2200" b="1" i="1" dirty="0" smtClean="0"/>
              <a:t>hub- Agro-dealers </a:t>
            </a:r>
            <a:r>
              <a:rPr lang="en-US" sz="2200" dirty="0" smtClean="0"/>
              <a:t>to facilitate GAP training, input access and produce marketing  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Engagement of </a:t>
            </a:r>
            <a:r>
              <a:rPr lang="en-US" sz="2200" b="1" i="1" dirty="0" smtClean="0"/>
              <a:t>private buyers /millers </a:t>
            </a:r>
            <a:r>
              <a:rPr lang="en-US" sz="2200" dirty="0" smtClean="0"/>
              <a:t>will increase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200" dirty="0" smtClean="0"/>
              <a:t>    access to markets and trade, facilitate GAP training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Engagement with </a:t>
            </a:r>
            <a:r>
              <a:rPr lang="en-US" sz="2200" b="1" i="1" dirty="0" smtClean="0"/>
              <a:t>MUST </a:t>
            </a:r>
            <a:r>
              <a:rPr lang="en-US" sz="2200" dirty="0" smtClean="0"/>
              <a:t>for PHH technologies 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Engagement with </a:t>
            </a:r>
            <a:r>
              <a:rPr lang="en-US" sz="2200" b="1" i="1" dirty="0" smtClean="0"/>
              <a:t>CRS and ARI </a:t>
            </a:r>
            <a:r>
              <a:rPr lang="en-US" sz="2200" dirty="0"/>
              <a:t>–</a:t>
            </a:r>
            <a:r>
              <a:rPr lang="en-US" sz="2200" dirty="0" err="1"/>
              <a:t>Uyole</a:t>
            </a:r>
            <a:r>
              <a:rPr lang="en-US" sz="2200" dirty="0"/>
              <a:t> </a:t>
            </a:r>
            <a:r>
              <a:rPr lang="en-US" sz="2200" dirty="0" smtClean="0"/>
              <a:t>for SILC groups scaling vegetable component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Engagement of </a:t>
            </a:r>
            <a:r>
              <a:rPr lang="en-US" sz="2200" b="1" i="1" dirty="0" smtClean="0"/>
              <a:t>MVIWATA</a:t>
            </a:r>
            <a:r>
              <a:rPr lang="en-US" sz="2200" dirty="0" smtClean="0"/>
              <a:t> for association development, GAP training facilitation </a:t>
            </a:r>
          </a:p>
          <a:p>
            <a:pPr marL="514350" indent="-514350">
              <a:buFont typeface="+mj-lt"/>
              <a:buAutoNum type="romanL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44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MWISHO</a:t>
            </a:r>
          </a:p>
        </p:txBody>
      </p:sp>
      <p:sp>
        <p:nvSpPr>
          <p:cNvPr id="1638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anose="020B0600070205080204" pitchFamily="34" charset="-128"/>
              </a:rPr>
              <a:t>THANK YOU FOR LISTENING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Productivity Component :  Key activities;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7772400" cy="44196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 smtClean="0"/>
              <a:t>The key activities under NAFAKA Component 1 and and centered on intermediate results(IR1)  are;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GAP demonstration plots establishment &amp; management</a:t>
            </a:r>
            <a:endParaRPr lang="en-US" sz="20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TOT training for Village based Extension Agents: VBAAs, Agro-dealers, Lead Farmers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Strengthening </a:t>
            </a:r>
            <a:r>
              <a:rPr lang="en-US" sz="2000" dirty="0"/>
              <a:t>the commercial capacity </a:t>
            </a:r>
            <a:r>
              <a:rPr lang="en-US" sz="2000" dirty="0" smtClean="0"/>
              <a:t>of hub- Agro-dealers  </a:t>
            </a:r>
            <a:r>
              <a:rPr lang="en-US" sz="2000" dirty="0"/>
              <a:t>to manage network of </a:t>
            </a:r>
            <a:r>
              <a:rPr lang="en-US" sz="2000" dirty="0" smtClean="0"/>
              <a:t>VBAAs, associations </a:t>
            </a:r>
            <a:r>
              <a:rPr lang="en-US" sz="2000" dirty="0"/>
              <a:t>as sales </a:t>
            </a:r>
            <a:r>
              <a:rPr lang="en-US" sz="2000" dirty="0" smtClean="0"/>
              <a:t>agents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Supporting Quality declared Seeds production in collaboration with TOSCI and District Councils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70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 Activities….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Agro dealer, VBAAs association building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Water management and irrigation technologies improvement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i="1" dirty="0" smtClean="0"/>
              <a:t>Trade and Marketing Component  Activities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Formation of Associations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Training of Associations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Improving Association Services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Lobbying for Associations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412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39672"/>
            <a:ext cx="8004412" cy="609600"/>
          </a:xfrm>
        </p:spPr>
        <p:txBody>
          <a:bodyPr/>
          <a:lstStyle/>
          <a:p>
            <a:r>
              <a:rPr lang="en-US" dirty="0" smtClean="0"/>
              <a:t>The Approach of Markets and Trade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763000" cy="5410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he approach is responds to the key activities implemented;</a:t>
            </a:r>
          </a:p>
          <a:p>
            <a:pPr marL="0" indent="0">
              <a:buNone/>
            </a:pPr>
            <a:r>
              <a:rPr lang="en-US" i="1" dirty="0" smtClean="0"/>
              <a:t>1. Improved Market Efficiency;</a:t>
            </a:r>
            <a:endParaRPr lang="en-US" dirty="0"/>
          </a:p>
          <a:p>
            <a:r>
              <a:rPr lang="en-US" dirty="0" smtClean="0"/>
              <a:t> Engagement of all key players in the value chain including the private sector key players; </a:t>
            </a:r>
          </a:p>
          <a:p>
            <a:pPr marL="914400" lvl="1" indent="-514350">
              <a:buFont typeface="+mj-lt"/>
              <a:buAutoNum type="romanLcPeriod"/>
            </a:pPr>
            <a:r>
              <a:rPr lang="en-US" dirty="0" smtClean="0"/>
              <a:t>Farmer associations/ cooperatives, irrigators associations </a:t>
            </a:r>
          </a:p>
          <a:p>
            <a:pPr marL="914400" lvl="1" indent="-514350">
              <a:buFont typeface="+mj-lt"/>
              <a:buAutoNum type="romanLcPeriod"/>
            </a:pPr>
            <a:r>
              <a:rPr lang="en-US" dirty="0" smtClean="0"/>
              <a:t>Buyers/traders, </a:t>
            </a:r>
          </a:p>
          <a:p>
            <a:pPr marL="914400" lvl="1" indent="-514350">
              <a:buFont typeface="+mj-lt"/>
              <a:buAutoNum type="romanLcPeriod"/>
            </a:pPr>
            <a:r>
              <a:rPr lang="en-US" dirty="0" smtClean="0"/>
              <a:t>Processors, millers</a:t>
            </a:r>
          </a:p>
          <a:p>
            <a:pPr marL="914400" lvl="1" indent="-514350">
              <a:buFont typeface="+mj-lt"/>
              <a:buAutoNum type="romanLcPeriod"/>
            </a:pPr>
            <a:r>
              <a:rPr lang="en-US" dirty="0" smtClean="0"/>
              <a:t>Services; banks, MFIs, transporters and business </a:t>
            </a:r>
            <a:r>
              <a:rPr lang="en-US" dirty="0" err="1" smtClean="0"/>
              <a:t>devp</a:t>
            </a:r>
            <a:r>
              <a:rPr lang="en-US" dirty="0" smtClean="0"/>
              <a:t> services providers.</a:t>
            </a:r>
            <a:endParaRPr lang="en-US" sz="2000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000" dirty="0"/>
              <a:t>Facilitate </a:t>
            </a:r>
            <a:r>
              <a:rPr lang="en-US" sz="2000" dirty="0" smtClean="0"/>
              <a:t>maize sales to NFRA in collaboration with WFP/P4P</a:t>
            </a:r>
            <a:endParaRPr lang="en-US" sz="2000" dirty="0"/>
          </a:p>
          <a:p>
            <a:pPr marL="914400" lvl="1" indent="-514350">
              <a:buFont typeface="+mj-lt"/>
              <a:buAutoNum type="romanLcPeriod"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880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88" y="1295400"/>
            <a:ext cx="7772400" cy="609600"/>
          </a:xfrm>
        </p:spPr>
        <p:txBody>
          <a:bodyPr/>
          <a:lstStyle/>
          <a:p>
            <a:r>
              <a:rPr lang="en-US" dirty="0" smtClean="0"/>
              <a:t>Rural Finance, BDS Affordable Finance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763000" cy="4953000"/>
          </a:xfrm>
        </p:spPr>
        <p:txBody>
          <a:bodyPr/>
          <a:lstStyle/>
          <a:p>
            <a:pPr marL="0" indent="0">
              <a:buNone/>
            </a:pPr>
            <a:r>
              <a:rPr lang="en-US" i="1" dirty="0" smtClean="0"/>
              <a:t>2. Improved </a:t>
            </a:r>
            <a:r>
              <a:rPr lang="en-US" i="1" dirty="0"/>
              <a:t>Access to Business Development and Affordable Financial and Risk Mgt.</a:t>
            </a:r>
          </a:p>
          <a:p>
            <a:r>
              <a:rPr lang="en-US" dirty="0" smtClean="0"/>
              <a:t>Economies of scale access to inputs (small </a:t>
            </a:r>
            <a:r>
              <a:rPr lang="en-US" dirty="0"/>
              <a:t>holder </a:t>
            </a:r>
            <a:r>
              <a:rPr lang="en-US" dirty="0" smtClean="0"/>
              <a:t>farmers loans) </a:t>
            </a:r>
            <a:r>
              <a:rPr lang="en-US" dirty="0"/>
              <a:t>e.g. OTL tight contracts among input suppliers/producers </a:t>
            </a:r>
          </a:p>
          <a:p>
            <a:r>
              <a:rPr lang="en-US" dirty="0"/>
              <a:t>agribusiness enterprises (SMEs) </a:t>
            </a:r>
            <a:r>
              <a:rPr lang="en-US" dirty="0" smtClean="0"/>
              <a:t>business plans and guarantee funds – PASS/CRDB engagement</a:t>
            </a:r>
            <a:endParaRPr lang="en-US" dirty="0"/>
          </a:p>
          <a:p>
            <a:r>
              <a:rPr lang="en-US" dirty="0" smtClean="0"/>
              <a:t>Facilitate cereal  banking (Association and SACCOs) 	</a:t>
            </a:r>
            <a:endParaRPr lang="en-US" dirty="0"/>
          </a:p>
          <a:p>
            <a:r>
              <a:rPr lang="en-US" dirty="0"/>
              <a:t>Iringa University will promote SACCOs </a:t>
            </a:r>
            <a:r>
              <a:rPr lang="en-US" dirty="0" smtClean="0"/>
              <a:t> and AMCOs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7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Target Areas and Reason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799207"/>
              </p:ext>
            </p:extLst>
          </p:nvPr>
        </p:nvGraphicFramePr>
        <p:xfrm>
          <a:off x="685800" y="2209800"/>
          <a:ext cx="81534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9482"/>
                <a:gridCol w="2717800"/>
                <a:gridCol w="479611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Item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Target/Area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Reason for Section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Private </a:t>
                      </a:r>
                      <a:r>
                        <a:rPr lang="en-US" dirty="0" err="1" smtClean="0"/>
                        <a:t>Enterprice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Mabalali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Practices post-harvest storage and commodity trading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SACCOs in </a:t>
                      </a:r>
                      <a:r>
                        <a:rPr lang="en-US" baseline="0" dirty="0" err="1" smtClean="0"/>
                        <a:t>Mbalali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Practices crop banking for farmers and PHHS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Inter- Trade (Millers)</a:t>
                      </a:r>
                    </a:p>
                    <a:p>
                      <a:r>
                        <a:rPr lang="en-US" dirty="0" smtClean="0"/>
                        <a:t>Iringa(R) and </a:t>
                      </a:r>
                      <a:r>
                        <a:rPr lang="en-US" dirty="0" err="1" smtClean="0"/>
                        <a:t>Kilolo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Promote collective</a:t>
                      </a:r>
                      <a:r>
                        <a:rPr lang="en-US" baseline="0" dirty="0" smtClean="0"/>
                        <a:t> storage/markets for individual farmer/farmer org. (AMCOs)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Pawaga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AMCOs/SACCOs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Collective marketing</a:t>
                      </a:r>
                      <a:r>
                        <a:rPr lang="en-US" baseline="0" dirty="0" smtClean="0"/>
                        <a:t>, Access to Credit</a:t>
                      </a:r>
                    </a:p>
                    <a:p>
                      <a:r>
                        <a:rPr lang="en-US" baseline="0" dirty="0" smtClean="0"/>
                        <a:t>Utilize MIVARF, other partners’ efforts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Private </a:t>
                      </a:r>
                      <a:r>
                        <a:rPr lang="en-US" dirty="0" err="1" smtClean="0"/>
                        <a:t>Enterp</a:t>
                      </a:r>
                      <a:r>
                        <a:rPr lang="en-US" dirty="0" smtClean="0"/>
                        <a:t>(Miller)</a:t>
                      </a:r>
                    </a:p>
                    <a:p>
                      <a:r>
                        <a:rPr lang="en-US" dirty="0" err="1" smtClean="0"/>
                        <a:t>Makambako</a:t>
                      </a:r>
                      <a:r>
                        <a:rPr lang="en-US" dirty="0" smtClean="0"/>
                        <a:t> - </a:t>
                      </a:r>
                      <a:r>
                        <a:rPr lang="en-US" dirty="0" err="1" smtClean="0"/>
                        <a:t>Njombe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Has 4 warehouses which can be used in PHH training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TANCON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Promote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Maize and Rice</a:t>
                      </a:r>
                      <a:r>
                        <a:rPr lang="en-US" baseline="0" dirty="0" smtClean="0"/>
                        <a:t> Exports; Kenya, Zanzibar, Congo)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77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7772400" cy="457200"/>
          </a:xfrm>
        </p:spPr>
        <p:txBody>
          <a:bodyPr/>
          <a:lstStyle/>
          <a:p>
            <a:r>
              <a:rPr lang="en-US" dirty="0" smtClean="0"/>
              <a:t>NAFAKA Operations in  </a:t>
            </a:r>
            <a:r>
              <a:rPr lang="en-US" dirty="0" err="1" smtClean="0"/>
              <a:t>Iringa</a:t>
            </a:r>
            <a:r>
              <a:rPr lang="en-US" dirty="0" smtClean="0"/>
              <a:t> &amp; </a:t>
            </a:r>
            <a:r>
              <a:rPr lang="en-US" dirty="0" err="1" smtClean="0"/>
              <a:t>Mbeya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9355484"/>
              </p:ext>
            </p:extLst>
          </p:nvPr>
        </p:nvGraphicFramePr>
        <p:xfrm>
          <a:off x="304800" y="1630377"/>
          <a:ext cx="8610601" cy="526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506"/>
                <a:gridCol w="1665538"/>
                <a:gridCol w="1086022"/>
                <a:gridCol w="5352535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Grant Purchase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University of Iringa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Iringa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 access to credit by 770 small holder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Strengthening 3 SACCOs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20AMCOs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Khebhandza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Marketing Co. Ltd.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Mbeya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 market access for 1,000 small holders in Mbozi and Mbeya</a:t>
                      </a:r>
                    </a:p>
                    <a:p>
                      <a:pPr marL="2286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Kilawa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Enterprises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Mbeya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Facilitate the supply of farm inputs to 1,440 maize farmers in Mbeya, Mbozi and Rungwe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Mtenda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Kyela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Rice Supply Co. Ltd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Mbeya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Facilitate the supply of farm inputs to </a:t>
                      </a: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1,290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farmers in </a:t>
                      </a:r>
                      <a:r>
                        <a:rPr lang="en-US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Mbozi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Mbarali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District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Raphael Group Ltd.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Mbeya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 rice productivity and market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access for 1,025 farmers in </a:t>
                      </a:r>
                      <a:r>
                        <a:rPr lang="en-US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Mbozi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295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69" y="1295400"/>
            <a:ext cx="7772400" cy="6096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Current Work through </a:t>
            </a:r>
            <a:r>
              <a:rPr lang="en-US" dirty="0" smtClean="0"/>
              <a:t>Iringa University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44722"/>
            <a:ext cx="8686800" cy="501327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The Grant of 324,000,000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TZS ($177,000) </a:t>
            </a: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granted by NAFAKA (USAID </a:t>
            </a:r>
            <a:r>
              <a:rPr lang="en-US" sz="2000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FtF</a:t>
            </a: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This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grant will fund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3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new SACCOS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Work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on 20 new AMCOS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To increase outreach from 3000 to 3770 SACCOs members</a:t>
            </a:r>
            <a:endParaRPr lang="en-US" sz="20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Capacity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building </a:t>
            </a: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of 23 SACCOs  and 20 AMCOS</a:t>
            </a:r>
          </a:p>
          <a:p>
            <a:pPr marL="0" indent="0">
              <a:buNone/>
            </a:pPr>
            <a:r>
              <a:rPr lang="en-US" i="1" dirty="0" smtClean="0"/>
              <a:t>Other Issues to integrate will be; </a:t>
            </a:r>
            <a:endParaRPr lang="en-US" i="1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Increase productivity </a:t>
            </a:r>
            <a:r>
              <a:rPr lang="en-US" dirty="0"/>
              <a:t>and trade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Increase quality of maize  and rice for nutrition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Integrate gender (women and youth) in the value chain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5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3931</TotalTime>
  <Words>1391</Words>
  <Application>Microsoft Office PowerPoint</Application>
  <PresentationFormat>On-screen Show (4:3)</PresentationFormat>
  <Paragraphs>270</Paragraphs>
  <Slides>26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Blank</vt:lpstr>
      <vt:lpstr>Chart</vt:lpstr>
      <vt:lpstr>PowerPoint Presentation</vt:lpstr>
      <vt:lpstr> </vt:lpstr>
      <vt:lpstr>Productivity Component :  Key activities; </vt:lpstr>
      <vt:lpstr>Main  Activities….</vt:lpstr>
      <vt:lpstr>The Approach of Markets and Trade </vt:lpstr>
      <vt:lpstr>Rural Finance, BDS Affordable Finance</vt:lpstr>
      <vt:lpstr>New Target Areas and Reason </vt:lpstr>
      <vt:lpstr>NAFAKA Operations in  Iringa &amp; Mbeya</vt:lpstr>
      <vt:lpstr>Current Work through Iringa University </vt:lpstr>
      <vt:lpstr>Iringa - Agricultural Households (NBS 2008)</vt:lpstr>
      <vt:lpstr>Potential Areas in Iringa Region for Paddy</vt:lpstr>
      <vt:lpstr>PowerPoint Presentation</vt:lpstr>
      <vt:lpstr>Focus of Activities During 2015</vt:lpstr>
      <vt:lpstr>Scale-up GAP training &amp; Input supply Interventions</vt:lpstr>
      <vt:lpstr>IDENTIFIED HUB AGRO-DEALERS IN MBEYA REGION</vt:lpstr>
      <vt:lpstr>IDENTIFIED HUB AGRO-DEALERS IN IRINGA REGION</vt:lpstr>
      <vt:lpstr>Local Agro-dealer’s Networks of Hub- Agro-dealers</vt:lpstr>
      <vt:lpstr>PowerPoint Presentation</vt:lpstr>
      <vt:lpstr>PowerPoint Presentation</vt:lpstr>
      <vt:lpstr>PowerPoint Presentation</vt:lpstr>
      <vt:lpstr>PowerPoint Presentation</vt:lpstr>
      <vt:lpstr>Action Plan for start up activities</vt:lpstr>
      <vt:lpstr>Challenges</vt:lpstr>
      <vt:lpstr>Presence of Other partners</vt:lpstr>
      <vt:lpstr>Way forward</vt:lpstr>
      <vt:lpstr>MWISHO</vt:lpstr>
    </vt:vector>
  </TitlesOfParts>
  <Company>JDG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 Studio</dc:creator>
  <cp:lastModifiedBy>Odhong, Jonathan (IITA)</cp:lastModifiedBy>
  <cp:revision>359</cp:revision>
  <cp:lastPrinted>2004-09-30T16:41:33Z</cp:lastPrinted>
  <dcterms:created xsi:type="dcterms:W3CDTF">2004-09-17T20:07:42Z</dcterms:created>
  <dcterms:modified xsi:type="dcterms:W3CDTF">2015-07-10T14:56:17Z</dcterms:modified>
</cp:coreProperties>
</file>